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notesMasterIdLst>
    <p:notesMasterId r:id="rId18"/>
  </p:notesMasterIdLst>
  <p:handoutMasterIdLst>
    <p:handoutMasterId r:id="rId19"/>
  </p:handoutMasterIdLst>
  <p:sldIdLst>
    <p:sldId id="547" r:id="rId2"/>
    <p:sldId id="518" r:id="rId3"/>
    <p:sldId id="554" r:id="rId4"/>
    <p:sldId id="523" r:id="rId5"/>
    <p:sldId id="524" r:id="rId6"/>
    <p:sldId id="519" r:id="rId7"/>
    <p:sldId id="520" r:id="rId8"/>
    <p:sldId id="543" r:id="rId9"/>
    <p:sldId id="549" r:id="rId10"/>
    <p:sldId id="544" r:id="rId11"/>
    <p:sldId id="550" r:id="rId12"/>
    <p:sldId id="548" r:id="rId13"/>
    <p:sldId id="553" r:id="rId14"/>
    <p:sldId id="555" r:id="rId15"/>
    <p:sldId id="556" r:id="rId16"/>
    <p:sldId id="487" r:id="rId17"/>
  </p:sldIdLst>
  <p:sldSz cx="12192000" cy="6858000"/>
  <p:notesSz cx="9866313" cy="67357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C0FB42D-CD2E-3EA9-D03E-87CC2BE6032B}" name="Митиогло Валерий" initials="МВ" userId="23bbeed7764a736a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Stil medi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il mediu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il mediu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il mediu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il mediu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il mediu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Fără stil, fără grilă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7" autoAdjust="0"/>
    <p:restoredTop sz="68258" autoAdjust="0"/>
  </p:normalViewPr>
  <p:slideViewPr>
    <p:cSldViewPr>
      <p:cViewPr varScale="1">
        <p:scale>
          <a:sx n="80" d="100"/>
          <a:sy n="80" d="100"/>
        </p:scale>
        <p:origin x="120" y="7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5402" cy="336788"/>
          </a:xfrm>
          <a:prstGeom prst="rect">
            <a:avLst/>
          </a:prstGeom>
        </p:spPr>
        <p:txBody>
          <a:bodyPr vert="horz" lIns="91694" tIns="45848" rIns="91694" bIns="45848" rtlCol="0"/>
          <a:lstStyle>
            <a:lvl1pPr algn="l">
              <a:defRPr sz="1200"/>
            </a:lvl1pPr>
          </a:lstStyle>
          <a:p>
            <a:r>
              <a:rPr lang="vi-VN"/>
              <a:t>Ministerul Dezvoltării Regionale şi Construcţiilor al Republicii Moldova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88628" y="1"/>
            <a:ext cx="4275402" cy="336788"/>
          </a:xfrm>
          <a:prstGeom prst="rect">
            <a:avLst/>
          </a:prstGeom>
        </p:spPr>
        <p:txBody>
          <a:bodyPr vert="horz" lIns="91694" tIns="45848" rIns="91694" bIns="45848" rtlCol="0"/>
          <a:lstStyle>
            <a:lvl1pPr algn="r">
              <a:defRPr sz="1200"/>
            </a:lvl1pPr>
          </a:lstStyle>
          <a:p>
            <a:fld id="{34150DE0-04D9-437B-8FA4-6370F175643C}" type="datetimeFigureOut">
              <a:rPr lang="ru-RU" smtClean="0"/>
              <a:pPr/>
              <a:t>17.03.2026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397807"/>
            <a:ext cx="4275402" cy="336788"/>
          </a:xfrm>
          <a:prstGeom prst="rect">
            <a:avLst/>
          </a:prstGeom>
        </p:spPr>
        <p:txBody>
          <a:bodyPr vert="horz" lIns="91694" tIns="45848" rIns="91694" bIns="4584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88628" y="6397807"/>
            <a:ext cx="4275402" cy="336788"/>
          </a:xfrm>
          <a:prstGeom prst="rect">
            <a:avLst/>
          </a:prstGeom>
        </p:spPr>
        <p:txBody>
          <a:bodyPr vert="horz" lIns="91694" tIns="45848" rIns="91694" bIns="45848" rtlCol="0" anchor="b"/>
          <a:lstStyle>
            <a:lvl1pPr algn="r">
              <a:defRPr sz="1200"/>
            </a:lvl1pPr>
          </a:lstStyle>
          <a:p>
            <a:fld id="{CBCD0ACD-045D-4CBA-A3A5-6A654A69A8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6865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5402" cy="336788"/>
          </a:xfrm>
          <a:prstGeom prst="rect">
            <a:avLst/>
          </a:prstGeom>
        </p:spPr>
        <p:txBody>
          <a:bodyPr vert="horz" lIns="91694" tIns="45848" rIns="91694" bIns="45848" rtlCol="0"/>
          <a:lstStyle>
            <a:lvl1pPr algn="l">
              <a:defRPr sz="1200"/>
            </a:lvl1pPr>
          </a:lstStyle>
          <a:p>
            <a:r>
              <a:rPr lang="vi-VN"/>
              <a:t>Ministerul Dezvoltării Regionale şi Construcţiilor al Republicii Moldova</a:t>
            </a:r>
            <a:endParaRPr lang="ro-M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88628" y="1"/>
            <a:ext cx="4275402" cy="336788"/>
          </a:xfrm>
          <a:prstGeom prst="rect">
            <a:avLst/>
          </a:prstGeom>
        </p:spPr>
        <p:txBody>
          <a:bodyPr vert="horz" lIns="91694" tIns="45848" rIns="91694" bIns="45848" rtlCol="0"/>
          <a:lstStyle>
            <a:lvl1pPr algn="r">
              <a:defRPr sz="1200"/>
            </a:lvl1pPr>
          </a:lstStyle>
          <a:p>
            <a:fld id="{985FA678-0331-4039-9BFC-9EEB870E6176}" type="datetimeFigureOut">
              <a:rPr lang="ro-MO" smtClean="0"/>
              <a:pPr/>
              <a:t>17.03.2026</a:t>
            </a:fld>
            <a:endParaRPr lang="ro-M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9225" y="504825"/>
            <a:ext cx="4489450" cy="252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94" tIns="45848" rIns="91694" bIns="45848" rtlCol="0" anchor="ctr"/>
          <a:lstStyle/>
          <a:p>
            <a:endParaRPr lang="ro-M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6633" y="3199489"/>
            <a:ext cx="7893049" cy="3031093"/>
          </a:xfrm>
          <a:prstGeom prst="rect">
            <a:avLst/>
          </a:prstGeom>
        </p:spPr>
        <p:txBody>
          <a:bodyPr vert="horz" lIns="91694" tIns="45848" rIns="91694" bIns="4584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M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397807"/>
            <a:ext cx="4275402" cy="336788"/>
          </a:xfrm>
          <a:prstGeom prst="rect">
            <a:avLst/>
          </a:prstGeom>
        </p:spPr>
        <p:txBody>
          <a:bodyPr vert="horz" lIns="91694" tIns="45848" rIns="91694" bIns="45848" rtlCol="0" anchor="b"/>
          <a:lstStyle>
            <a:lvl1pPr algn="l">
              <a:defRPr sz="1200"/>
            </a:lvl1pPr>
          </a:lstStyle>
          <a:p>
            <a:endParaRPr lang="ro-M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88628" y="6397807"/>
            <a:ext cx="4275402" cy="336788"/>
          </a:xfrm>
          <a:prstGeom prst="rect">
            <a:avLst/>
          </a:prstGeom>
        </p:spPr>
        <p:txBody>
          <a:bodyPr vert="horz" lIns="91694" tIns="45848" rIns="91694" bIns="45848" rtlCol="0" anchor="b"/>
          <a:lstStyle>
            <a:lvl1pPr algn="r">
              <a:defRPr sz="1200"/>
            </a:lvl1pPr>
          </a:lstStyle>
          <a:p>
            <a:fld id="{AC5DE3BC-75EC-4A41-B710-1A15DE5702A0}" type="slidenum">
              <a:rPr lang="ro-MO" smtClean="0"/>
              <a:pPr/>
              <a:t>‹#›</a:t>
            </a:fld>
            <a:endParaRPr lang="ro-MO"/>
          </a:p>
        </p:txBody>
      </p:sp>
    </p:spTree>
    <p:extLst>
      <p:ext uri="{BB962C8B-B14F-4D97-AF65-F5344CB8AC3E}">
        <p14:creationId xmlns:p14="http://schemas.microsoft.com/office/powerpoint/2010/main" val="15754405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DE3BC-75EC-4A41-B710-1A15DE5702A0}" type="slidenum">
              <a:rPr lang="ro-MO" smtClean="0"/>
              <a:pPr/>
              <a:t>2</a:t>
            </a:fld>
            <a:endParaRPr lang="ro-MO"/>
          </a:p>
        </p:txBody>
      </p:sp>
    </p:spTree>
    <p:extLst>
      <p:ext uri="{BB962C8B-B14F-4D97-AF65-F5344CB8AC3E}">
        <p14:creationId xmlns:p14="http://schemas.microsoft.com/office/powerpoint/2010/main" val="5929021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Дорожная инфраструктура</a:t>
            </a:r>
            <a:r>
              <a:rPr lang="ru-RU" dirty="0"/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Построен новый участок дороги протяженностью </a:t>
            </a:r>
            <a:r>
              <a:rPr lang="ru-RU" b="1" dirty="0"/>
              <a:t>820 метров</a:t>
            </a:r>
            <a:r>
              <a:rPr lang="ru-RU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Обустроен пешеходный тротуар шириной </a:t>
            </a:r>
            <a:r>
              <a:rPr lang="ru-RU" b="1" dirty="0"/>
              <a:t>1,5 метра</a:t>
            </a:r>
            <a:r>
              <a:rPr lang="ru-RU" dirty="0"/>
              <a:t>, что значительно повысило безопасность и комфорт передвижения жителей, особенно в осенне-зимний период.</a:t>
            </a:r>
          </a:p>
          <a:p>
            <a:r>
              <a:rPr lang="ru-RU" b="1" dirty="0"/>
              <a:t>Спортивный кластер</a:t>
            </a:r>
            <a:r>
              <a:rPr lang="ru-RU" dirty="0"/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Созданы </a:t>
            </a:r>
            <a:r>
              <a:rPr lang="ru-RU" b="1" dirty="0"/>
              <a:t>две современные спортивные площадки</a:t>
            </a:r>
            <a:r>
              <a:rPr lang="ru-RU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/>
              <a:t>Специализированное футбольное поле.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/>
              <a:t>Универсальная площадка для игры в баскетбол и волейбол.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Объекты обеспечивают доступ к качественному спортивному досугу для молодежи микрорайона, который ранее был удален от центральных стадионов.</a:t>
            </a:r>
          </a:p>
          <a:p>
            <a:r>
              <a:rPr lang="ru-RU" b="1" dirty="0"/>
              <a:t>Благоустройство и парковая зона</a:t>
            </a:r>
            <a:r>
              <a:rPr lang="ru-RU" dirty="0"/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Установлено </a:t>
            </a:r>
            <a:r>
              <a:rPr lang="ru-RU" b="1" dirty="0"/>
              <a:t>29 скамеек</a:t>
            </a:r>
            <a:r>
              <a:rPr lang="ru-RU" dirty="0"/>
              <a:t> и </a:t>
            </a:r>
            <a:r>
              <a:rPr lang="ru-RU" b="1" dirty="0"/>
              <a:t>29 урн</a:t>
            </a:r>
            <a:r>
              <a:rPr lang="ru-RU" dirty="0"/>
              <a:t> для мусора, что позволило сформировать полноценное пространство для социального взаимодействия («</a:t>
            </a:r>
            <a:r>
              <a:rPr lang="ru-RU" dirty="0" err="1"/>
              <a:t>Spațiul</a:t>
            </a:r>
            <a:r>
              <a:rPr lang="ru-RU" dirty="0"/>
              <a:t> </a:t>
            </a:r>
            <a:r>
              <a:rPr lang="ru-RU" dirty="0" err="1"/>
              <a:t>de</a:t>
            </a:r>
            <a:r>
              <a:rPr lang="ru-RU" dirty="0"/>
              <a:t> </a:t>
            </a:r>
            <a:r>
              <a:rPr lang="ru-RU" dirty="0" err="1"/>
              <a:t>interacțiune</a:t>
            </a:r>
            <a:r>
              <a:rPr lang="ru-RU" dirty="0"/>
              <a:t>»).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Проведены работы по озеленению и планировке территории парковой зоны.</a:t>
            </a:r>
          </a:p>
          <a:p>
            <a:r>
              <a:rPr lang="ru-RU" b="1" dirty="0"/>
              <a:t>Финансовый и юридический статус</a:t>
            </a:r>
            <a:r>
              <a:rPr lang="ru-RU" dirty="0"/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В 2025 году на завершение работ было выделено и освоено </a:t>
            </a:r>
            <a:r>
              <a:rPr lang="ru-RU" b="1" dirty="0"/>
              <a:t>3 826 000 леев</a:t>
            </a:r>
            <a:r>
              <a:rPr lang="ru-RU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В октябре 2025 года вся документация по передаче инвестиционных затрат была официально подана бенефициару — </a:t>
            </a:r>
            <a:r>
              <a:rPr lang="ru-RU" dirty="0" err="1"/>
              <a:t>Примэрии</a:t>
            </a:r>
            <a:r>
              <a:rPr lang="ru-RU" dirty="0"/>
              <a:t> </a:t>
            </a:r>
            <a:r>
              <a:rPr lang="ru-RU" dirty="0" err="1"/>
              <a:t>мун</a:t>
            </a:r>
            <a:r>
              <a:rPr lang="ru-RU" dirty="0"/>
              <a:t>. Комрат. На текущий момент (март 2026) объект находится на балансе города и полностью эксплуатируется населением.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DE3BC-75EC-4A41-B710-1A15DE5702A0}" type="slidenum">
              <a:rPr lang="ro-MO" smtClean="0"/>
              <a:pPr/>
              <a:t>11</a:t>
            </a:fld>
            <a:endParaRPr lang="ro-MO"/>
          </a:p>
        </p:txBody>
      </p:sp>
    </p:spTree>
    <p:extLst>
      <p:ext uri="{BB962C8B-B14F-4D97-AF65-F5344CB8AC3E}">
        <p14:creationId xmlns:p14="http://schemas.microsoft.com/office/powerpoint/2010/main" val="19093687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5DBB24-576C-1C9B-ADCA-43D9B2DE7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87BFEC8F-80BF-D575-3464-AA75E1614D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2276480-8F9A-2552-5C12-613EA4BFB5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>
                <a:effectLst/>
                <a:latin typeface="Google Sans"/>
              </a:rPr>
              <a:t>Итоговые результаты и этапы реализации</a:t>
            </a:r>
          </a:p>
          <a:p>
            <a:pPr>
              <a:buFont typeface="+mj-lt"/>
              <a:buAutoNum type="arabicPeriod"/>
            </a:pPr>
            <a:r>
              <a:rPr lang="ru-RU" b="1" dirty="0">
                <a:effectLst/>
                <a:latin typeface="Google Sans Text"/>
              </a:rPr>
              <a:t>Технические параметры</a:t>
            </a:r>
            <a:r>
              <a:rPr lang="ru-RU" dirty="0">
                <a:effectLst/>
                <a:latin typeface="Google Sans Text"/>
              </a:rPr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b="1" dirty="0">
                <a:effectLst/>
                <a:latin typeface="Google Sans Text"/>
              </a:rPr>
              <a:t>Протяженность</a:t>
            </a:r>
            <a:r>
              <a:rPr lang="ru-RU" dirty="0">
                <a:effectLst/>
                <a:latin typeface="Google Sans Text"/>
              </a:rPr>
              <a:t>: Канализационная сеть города была расширена на </a:t>
            </a:r>
            <a:r>
              <a:rPr lang="ru-RU" b="1" dirty="0">
                <a:effectLst/>
                <a:latin typeface="Google Sans Text"/>
              </a:rPr>
              <a:t>4,7 км</a:t>
            </a:r>
            <a:r>
              <a:rPr lang="ru-RU" dirty="0">
                <a:effectLst/>
                <a:latin typeface="Google Sans Text"/>
              </a:rPr>
              <a:t>.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b="1" dirty="0">
                <a:effectLst/>
                <a:latin typeface="Google Sans Text"/>
              </a:rPr>
              <a:t>Охват</a:t>
            </a:r>
            <a:r>
              <a:rPr lang="ru-RU" dirty="0">
                <a:effectLst/>
                <a:latin typeface="Google Sans Text"/>
              </a:rPr>
              <a:t>: Проложенные сети обеспечили возможность подключения для жителей значительной части района </a:t>
            </a:r>
            <a:r>
              <a:rPr lang="ru-RU" dirty="0" err="1">
                <a:effectLst/>
                <a:latin typeface="Google Sans Text"/>
              </a:rPr>
              <a:t>Заялпужье</a:t>
            </a:r>
            <a:r>
              <a:rPr lang="ru-RU" dirty="0">
                <a:effectLst/>
                <a:latin typeface="Google Sans Text"/>
              </a:rPr>
              <a:t>, что существенно улучшило санитарно-эпидемиологическую обстановку в пойме реки </a:t>
            </a:r>
            <a:r>
              <a:rPr lang="ru-RU" dirty="0" err="1">
                <a:effectLst/>
                <a:latin typeface="Google Sans Text"/>
              </a:rPr>
              <a:t>Ялпуг</a:t>
            </a:r>
            <a:r>
              <a:rPr lang="ru-RU" dirty="0">
                <a:effectLst/>
                <a:latin typeface="Google Sans Text"/>
              </a:rPr>
              <a:t>.</a:t>
            </a:r>
          </a:p>
          <a:p>
            <a:pPr>
              <a:buFont typeface="+mj-lt"/>
              <a:buAutoNum type="arabicPeriod"/>
            </a:pPr>
            <a:r>
              <a:rPr lang="ru-RU" b="1" dirty="0">
                <a:effectLst/>
                <a:latin typeface="Google Sans Text"/>
              </a:rPr>
              <a:t>Хронология завершения</a:t>
            </a:r>
            <a:r>
              <a:rPr lang="ru-RU" dirty="0">
                <a:effectLst/>
                <a:latin typeface="Google Sans Text"/>
              </a:rPr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b="1" dirty="0">
                <a:effectLst/>
                <a:latin typeface="Google Sans Text"/>
              </a:rPr>
              <a:t>Строительные работы</a:t>
            </a:r>
            <a:r>
              <a:rPr lang="ru-RU" dirty="0">
                <a:effectLst/>
                <a:latin typeface="Google Sans Text"/>
              </a:rPr>
              <a:t>: Основной этап монтажа труб и колодцев был завершен в декабре 2024 года.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b="1" dirty="0">
                <a:effectLst/>
                <a:latin typeface="Google Sans Text"/>
              </a:rPr>
              <a:t>Дополнительные решения</a:t>
            </a:r>
            <a:r>
              <a:rPr lang="ru-RU" dirty="0">
                <a:effectLst/>
                <a:latin typeface="Google Sans Text"/>
              </a:rPr>
              <a:t>: В июне 2025 года было утверждено решение о замене части работ для оптимизации системы, при этом остаток финансирования на тот момент составлял </a:t>
            </a:r>
            <a:r>
              <a:rPr lang="ru-RU" b="1" dirty="0">
                <a:effectLst/>
                <a:latin typeface="Google Sans Text"/>
              </a:rPr>
              <a:t>840 тыс. леев</a:t>
            </a:r>
            <a:r>
              <a:rPr lang="ru-RU" dirty="0">
                <a:effectLst/>
                <a:latin typeface="Google Sans Text"/>
              </a:rPr>
              <a:t>.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b="1" dirty="0">
                <a:effectLst/>
                <a:latin typeface="Google Sans Text"/>
              </a:rPr>
              <a:t>Приемка</a:t>
            </a:r>
            <a:r>
              <a:rPr lang="ru-RU" dirty="0">
                <a:effectLst/>
                <a:latin typeface="Google Sans Text"/>
              </a:rPr>
              <a:t>: Официальная комиссия приняла строительные работы в сентябре 2025 года.</a:t>
            </a:r>
          </a:p>
          <a:p>
            <a:pPr>
              <a:buFont typeface="+mj-lt"/>
              <a:buAutoNum type="arabicPeriod"/>
            </a:pPr>
            <a:r>
              <a:rPr lang="ru-RU" b="1" dirty="0">
                <a:effectLst/>
                <a:latin typeface="Google Sans Text"/>
              </a:rPr>
              <a:t>Передача объекта</a:t>
            </a:r>
            <a:r>
              <a:rPr lang="ru-RU" dirty="0">
                <a:effectLst/>
                <a:latin typeface="Google Sans Text"/>
              </a:rPr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dirty="0">
                <a:effectLst/>
                <a:latin typeface="Google Sans Text"/>
              </a:rPr>
              <a:t>В октябре 2025 года все инвестиционные затраты и документация были переданы на баланс бенефициара — </a:t>
            </a:r>
            <a:r>
              <a:rPr lang="ru-RU" b="1" dirty="0" err="1">
                <a:effectLst/>
                <a:latin typeface="Google Sans Text"/>
              </a:rPr>
              <a:t>Примэрии</a:t>
            </a:r>
            <a:r>
              <a:rPr lang="ru-RU" b="1" dirty="0">
                <a:effectLst/>
                <a:latin typeface="Google Sans Text"/>
              </a:rPr>
              <a:t> муниципия Комрат</a:t>
            </a:r>
            <a:r>
              <a:rPr lang="ru-RU" dirty="0">
                <a:effectLst/>
                <a:latin typeface="Google Sans Text"/>
              </a:rPr>
              <a:t>. Это позволило специализированным службам (</a:t>
            </a:r>
            <a:r>
              <a:rPr lang="ru-RU" dirty="0" err="1">
                <a:effectLst/>
                <a:latin typeface="Google Sans Text"/>
              </a:rPr>
              <a:t>Su</a:t>
            </a:r>
            <a:r>
              <a:rPr lang="ru-RU" dirty="0">
                <a:effectLst/>
                <a:latin typeface="Google Sans Text"/>
              </a:rPr>
              <a:t>-Canal) начать процедуру подключения конечных потребителей к новой магистрали.</a:t>
            </a:r>
          </a:p>
          <a:p>
            <a:r>
              <a:rPr lang="ru-RU" b="1" dirty="0">
                <a:effectLst/>
                <a:latin typeface="Google Sans"/>
              </a:rPr>
              <a:t>Резюме показателей проекта</a:t>
            </a:r>
          </a:p>
          <a:p>
            <a:r>
              <a:rPr lang="ru-RU" b="1" dirty="0">
                <a:effectLst/>
                <a:latin typeface="Google Sans Text"/>
              </a:rPr>
              <a:t>Итоговое значение Расширение сети 4,7 </a:t>
            </a:r>
            <a:r>
              <a:rPr lang="ru-RU" b="1" dirty="0" err="1">
                <a:effectLst/>
                <a:latin typeface="Google Sans Text"/>
              </a:rPr>
              <a:t>кмДата</a:t>
            </a:r>
            <a:r>
              <a:rPr lang="ru-RU" b="1" dirty="0">
                <a:effectLst/>
                <a:latin typeface="Google Sans Text"/>
              </a:rPr>
              <a:t> завершения работ </a:t>
            </a:r>
            <a:r>
              <a:rPr lang="ru-RU" dirty="0">
                <a:effectLst/>
                <a:latin typeface="Google Sans Text"/>
              </a:rPr>
              <a:t>Декабрь 2024 </a:t>
            </a:r>
            <a:r>
              <a:rPr lang="ru-RU" dirty="0" err="1">
                <a:effectLst/>
                <a:latin typeface="Google Sans Text"/>
              </a:rPr>
              <a:t>г.</a:t>
            </a:r>
            <a:r>
              <a:rPr lang="ru-RU" b="1" dirty="0" err="1">
                <a:effectLst/>
                <a:latin typeface="Google Sans Text"/>
              </a:rPr>
              <a:t>Официальная</a:t>
            </a:r>
            <a:r>
              <a:rPr lang="ru-RU" b="1" dirty="0">
                <a:effectLst/>
                <a:latin typeface="Google Sans Text"/>
              </a:rPr>
              <a:t> приемка </a:t>
            </a:r>
            <a:r>
              <a:rPr lang="ru-RU" dirty="0">
                <a:effectLst/>
                <a:latin typeface="Google Sans Text"/>
              </a:rPr>
              <a:t>Сентябрь 2025 </a:t>
            </a:r>
            <a:r>
              <a:rPr lang="ru-RU" dirty="0" err="1">
                <a:effectLst/>
                <a:latin typeface="Google Sans Text"/>
              </a:rPr>
              <a:t>г.</a:t>
            </a:r>
            <a:r>
              <a:rPr lang="ru-RU" b="1" dirty="0" err="1">
                <a:effectLst/>
                <a:latin typeface="Google Sans Text"/>
              </a:rPr>
              <a:t>Статус</a:t>
            </a:r>
            <a:r>
              <a:rPr lang="ru-RU" b="1" dirty="0">
                <a:effectLst/>
                <a:latin typeface="Google Sans Text"/>
              </a:rPr>
              <a:t> на 2026 </a:t>
            </a:r>
            <a:r>
              <a:rPr lang="ru-RU" b="1" dirty="0" err="1">
                <a:effectLst/>
                <a:latin typeface="Google Sans Text"/>
              </a:rPr>
              <a:t>годОбъект</a:t>
            </a:r>
            <a:r>
              <a:rPr lang="ru-RU" b="1" dirty="0">
                <a:effectLst/>
                <a:latin typeface="Google Sans Text"/>
              </a:rPr>
              <a:t> сдан в эксплуатацию Экологический эффект </a:t>
            </a:r>
            <a:r>
              <a:rPr lang="ru-RU" dirty="0">
                <a:effectLst/>
                <a:latin typeface="Google Sans Text"/>
              </a:rPr>
              <a:t>Минимизация стоков в почву и бассейн р. </a:t>
            </a:r>
            <a:r>
              <a:rPr lang="ru-RU" dirty="0" err="1">
                <a:effectLst/>
                <a:latin typeface="Google Sans Text"/>
              </a:rPr>
              <a:t>Ялпуг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0D701F8-B693-0EFD-FDE8-FE60C2C614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DE3BC-75EC-4A41-B710-1A15DE5702A0}" type="slidenum">
              <a:rPr lang="ro-MO" smtClean="0"/>
              <a:pPr/>
              <a:t>12</a:t>
            </a:fld>
            <a:endParaRPr lang="ro-MO"/>
          </a:p>
        </p:txBody>
      </p:sp>
    </p:spTree>
    <p:extLst>
      <p:ext uri="{BB962C8B-B14F-4D97-AF65-F5344CB8AC3E}">
        <p14:creationId xmlns:p14="http://schemas.microsoft.com/office/powerpoint/2010/main" val="15618169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Резюме проекта канализации в микрорайоне «Танк»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/>
              <a:t>Суть проекта</a:t>
            </a:r>
            <a:r>
              <a:rPr lang="ru-RU" dirty="0"/>
              <a:t>: Расширение существующих городских сетей канализации для охвата жилого сектора микрорайона «Танк».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/>
              <a:t>Статус в документации</a:t>
            </a:r>
            <a:r>
              <a:rPr lang="ru-RU" dirty="0"/>
              <a:t>: Данная инициатива приводится в качестве примера успешного опыта </a:t>
            </a:r>
            <a:r>
              <a:rPr lang="ru-RU" dirty="0" err="1"/>
              <a:t>Примэрии</a:t>
            </a:r>
            <a:r>
              <a:rPr lang="ru-RU" dirty="0"/>
              <a:t> муниципия Комрат в реализации инфраструктурных проектов. </a:t>
            </a:r>
            <a:r>
              <a:rPr lang="ru-RU" dirty="0" err="1"/>
              <a:t>Осущствлено</a:t>
            </a:r>
            <a:r>
              <a:rPr lang="ru-RU" dirty="0"/>
              <a:t> 8,9 км канализационных сетей где 7,7 самотечная канализация и 1,2 напорная канализация. </a:t>
            </a:r>
          </a:p>
          <a:p>
            <a:pPr>
              <a:buFont typeface="Arial" panose="020B0604020202020204" pitchFamily="34" charset="0"/>
              <a:buChar char="•"/>
            </a:pPr>
            <a:endParaRPr lang="ru-RU" b="1" dirty="0"/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/>
              <a:t>Исполнитель/Партнер</a:t>
            </a:r>
            <a:r>
              <a:rPr lang="ru-RU" dirty="0"/>
              <a:t>: </a:t>
            </a:r>
            <a:r>
              <a:rPr lang="ru-RU" dirty="0" err="1"/>
              <a:t>Примэрия</a:t>
            </a:r>
            <a:r>
              <a:rPr lang="ru-RU" dirty="0"/>
              <a:t> муниципия Комрат, имеющая опыт управления строительством водопроводных и канализационных сетей.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/>
              <a:t>Связь с текущим планом</a:t>
            </a:r>
            <a:r>
              <a:rPr lang="ru-RU" dirty="0"/>
              <a:t>: Проект является частью более широкой стратегии города по модернизации коммунальных услуг, наряду с аналогичными работами в районах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DE3BC-75EC-4A41-B710-1A15DE5702A0}" type="slidenum">
              <a:rPr lang="ro-MO" smtClean="0"/>
              <a:pPr/>
              <a:t>13</a:t>
            </a:fld>
            <a:endParaRPr lang="ro-MO"/>
          </a:p>
        </p:txBody>
      </p:sp>
    </p:spTree>
    <p:extLst>
      <p:ext uri="{BB962C8B-B14F-4D97-AF65-F5344CB8AC3E}">
        <p14:creationId xmlns:p14="http://schemas.microsoft.com/office/powerpoint/2010/main" val="36672379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5DBB24-576C-1C9B-ADCA-43D9B2DE7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87BFEC8F-80BF-D575-3464-AA75E1614D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2276480-8F9A-2552-5C12-613EA4BFB5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effectLst/>
                <a:latin typeface="Google Sans Text"/>
              </a:rPr>
              <a:t>Продукты проекта — это конкретные материальные и технические результаты, которые будут созданы в ходе реализации.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effectLst/>
                <a:latin typeface="Google Sans Text"/>
              </a:rPr>
              <a:t>Тепловой пункт с тепловыми насосами</a:t>
            </a:r>
            <a:r>
              <a:rPr lang="ru-RU" dirty="0">
                <a:effectLst/>
                <a:latin typeface="Google Sans Text"/>
              </a:rPr>
              <a:t>: Установка теплового пункта, оснащенного тремя геотермальными тепловыми насосами типа «грунт-вода» общей мощностью </a:t>
            </a:r>
            <a:r>
              <a:rPr lang="ru-RU" b="1" dirty="0">
                <a:effectLst/>
                <a:latin typeface="Google Sans Text"/>
              </a:rPr>
              <a:t>32,48 кВт</a:t>
            </a:r>
            <a:r>
              <a:rPr lang="ru-RU" dirty="0">
                <a:effectLst/>
                <a:latin typeface="Google Sans Text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effectLst/>
                <a:latin typeface="Google Sans Text"/>
              </a:rPr>
              <a:t>Геотермальное поле</a:t>
            </a:r>
            <a:r>
              <a:rPr lang="ru-RU" dirty="0">
                <a:effectLst/>
                <a:latin typeface="Google Sans Text"/>
              </a:rPr>
              <a:t>: Обустройство системы сбора тепла земли, состоящей из </a:t>
            </a:r>
            <a:r>
              <a:rPr lang="ru-RU" b="1" dirty="0">
                <a:effectLst/>
                <a:latin typeface="Google Sans Text"/>
              </a:rPr>
              <a:t>34 вертикальных скважин</a:t>
            </a:r>
            <a:r>
              <a:rPr lang="ru-RU" dirty="0">
                <a:effectLst/>
                <a:latin typeface="Google Sans Text"/>
              </a:rPr>
              <a:t> и </a:t>
            </a:r>
            <a:r>
              <a:rPr lang="ru-RU" b="1" dirty="0">
                <a:effectLst/>
                <a:latin typeface="Google Sans Text"/>
              </a:rPr>
              <a:t>34 геотермальных зондов</a:t>
            </a:r>
            <a:r>
              <a:rPr lang="ru-RU" dirty="0">
                <a:effectLst/>
                <a:latin typeface="Google Sans Text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effectLst/>
                <a:latin typeface="Google Sans Text"/>
              </a:rPr>
              <a:t>Автоматизированная система управления</a:t>
            </a:r>
            <a:r>
              <a:rPr lang="ru-RU" dirty="0">
                <a:effectLst/>
                <a:latin typeface="Google Sans Text"/>
              </a:rPr>
              <a:t>: Создание автоматизированного теплового пункта для точного контроля температуры и распределения теплоносителя конечным потребителям. За 2025 г. по данному проекту были осуществлены 2 раза процедуры государственных закупок, по которые не был квалифицирован подрядчик с надлежащим опытом.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0D701F8-B693-0EFD-FDE8-FE60C2C614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DE3BC-75EC-4A41-B710-1A15DE5702A0}" type="slidenum">
              <a:rPr lang="ro-MO" smtClean="0"/>
              <a:pPr/>
              <a:t>14</a:t>
            </a:fld>
            <a:endParaRPr lang="ro-MO"/>
          </a:p>
        </p:txBody>
      </p:sp>
    </p:spTree>
    <p:extLst>
      <p:ext uri="{BB962C8B-B14F-4D97-AF65-F5344CB8AC3E}">
        <p14:creationId xmlns:p14="http://schemas.microsoft.com/office/powerpoint/2010/main" val="4241263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DE3BC-75EC-4A41-B710-1A15DE5702A0}" type="slidenum">
              <a:rPr lang="ro-MO" smtClean="0"/>
              <a:pPr/>
              <a:t>15</a:t>
            </a:fld>
            <a:endParaRPr lang="ro-MO"/>
          </a:p>
        </p:txBody>
      </p:sp>
    </p:spTree>
    <p:extLst>
      <p:ext uri="{BB962C8B-B14F-4D97-AF65-F5344CB8AC3E}">
        <p14:creationId xmlns:p14="http://schemas.microsoft.com/office/powerpoint/2010/main" val="783009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DE3BC-75EC-4A41-B710-1A15DE5702A0}" type="slidenum">
              <a:rPr lang="ro-MO" smtClean="0"/>
              <a:pPr/>
              <a:t>3</a:t>
            </a:fld>
            <a:endParaRPr lang="ro-MO"/>
          </a:p>
        </p:txBody>
      </p:sp>
    </p:spTree>
    <p:extLst>
      <p:ext uri="{BB962C8B-B14F-4D97-AF65-F5344CB8AC3E}">
        <p14:creationId xmlns:p14="http://schemas.microsoft.com/office/powerpoint/2010/main" val="2443010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DE3BC-75EC-4A41-B710-1A15DE5702A0}" type="slidenum">
              <a:rPr lang="ro-MO" smtClean="0"/>
              <a:pPr/>
              <a:t>4</a:t>
            </a:fld>
            <a:endParaRPr lang="ro-MO"/>
          </a:p>
        </p:txBody>
      </p:sp>
    </p:spTree>
    <p:extLst>
      <p:ext uri="{BB962C8B-B14F-4D97-AF65-F5344CB8AC3E}">
        <p14:creationId xmlns:p14="http://schemas.microsoft.com/office/powerpoint/2010/main" val="1094465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Инфраструктурные достижения (март 2026)</a:t>
            </a:r>
            <a:r>
              <a:rPr lang="ru-RU" dirty="0"/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/>
              <a:t>Манеж</a:t>
            </a:r>
            <a:r>
              <a:rPr lang="ru-RU" dirty="0"/>
              <a:t>: Построен современный крытый манеж для верховой езды, что позволяет проводить тренировки и принимать туристов круглогодично, независимо от погоды. Завершен монтаж сэндвич-панелей кровли и остекление.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/>
              <a:t>Внутренние работы</a:t>
            </a:r>
            <a:r>
              <a:rPr lang="ru-RU" dirty="0"/>
              <a:t>: Выполнены работы по покраске металлоконструкций противопожарным составом, установлены ограждения и перила второго этажа. Завершается прокладка внутренних сетей водоснабжения и канализации.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/>
              <a:t>Благоустройство</a:t>
            </a:r>
            <a:r>
              <a:rPr lang="ru-RU" dirty="0"/>
              <a:t>: Площадка вокруг комплекса спланирована, установлены элементы освещения и зоны для прогулок.</a:t>
            </a:r>
          </a:p>
          <a:p>
            <a:r>
              <a:rPr lang="ru-RU" b="1" dirty="0"/>
              <a:t>Бюджет и финансирование</a:t>
            </a:r>
            <a:r>
              <a:rPr lang="ru-RU" dirty="0"/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Общая стоимость проекта составляет около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17 199 374</a:t>
            </a:r>
            <a:r>
              <a:rPr lang="ru-RU" b="1" dirty="0"/>
              <a:t> млн леев</a:t>
            </a:r>
            <a:r>
              <a:rPr lang="ru-RU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Основное финансирование (около 15,3 млн леев) выделено из Национального фонда регионального и местного развития (FNDRL).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Контрибуция властей Гагаузии составила около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1 928 898</a:t>
            </a:r>
            <a:r>
              <a:rPr lang="ru-RU" b="1" dirty="0"/>
              <a:t> млн леев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DE3BC-75EC-4A41-B710-1A15DE5702A0}" type="slidenum">
              <a:rPr lang="ro-MO" smtClean="0"/>
              <a:pPr/>
              <a:t>5</a:t>
            </a:fld>
            <a:endParaRPr lang="ro-MO"/>
          </a:p>
        </p:txBody>
      </p:sp>
    </p:spTree>
    <p:extLst>
      <p:ext uri="{BB962C8B-B14F-4D97-AF65-F5344CB8AC3E}">
        <p14:creationId xmlns:p14="http://schemas.microsoft.com/office/powerpoint/2010/main" val="23089632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Проект «Создание условий для </a:t>
            </a:r>
            <a:r>
              <a:rPr lang="ru-RU" dirty="0" err="1"/>
              <a:t>постинкубационного</a:t>
            </a:r>
            <a:r>
              <a:rPr lang="ru-RU" dirty="0"/>
              <a:t> развития резидентов Бизнес-инкубатора и развитие экономики </a:t>
            </a:r>
            <a:r>
              <a:rPr lang="ru-RU" dirty="0" err="1"/>
              <a:t>мун</a:t>
            </a:r>
            <a:r>
              <a:rPr lang="ru-RU" dirty="0"/>
              <a:t>. Чадыр-Лунга и региона» направлен на строительство производственных площадей (модулей), которые позволят окрепшим компаниям-резидентам перейти на новый этап роста. На март 2026 года объект находится в активной стадии строительства с общим объемом выполненных работ более чем на </a:t>
            </a:r>
            <a:r>
              <a:rPr lang="ru-RU" b="1" dirty="0"/>
              <a:t>25,9 млн леев</a:t>
            </a:r>
            <a:r>
              <a:rPr lang="ru-RU" dirty="0"/>
              <a:t>.</a:t>
            </a:r>
          </a:p>
          <a:p>
            <a:r>
              <a:rPr lang="ru-RU" b="1" dirty="0"/>
              <a:t>Текущий статус и ключевые показатели</a:t>
            </a:r>
          </a:p>
          <a:p>
            <a:pPr>
              <a:buFont typeface="+mj-lt"/>
              <a:buAutoNum type="arabicPeriod"/>
            </a:pPr>
            <a:r>
              <a:rPr lang="ru-RU" b="1" dirty="0"/>
              <a:t>Ход строительных работ</a:t>
            </a:r>
            <a:r>
              <a:rPr lang="ru-RU" dirty="0"/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b="1" dirty="0"/>
              <a:t>Конструктив</a:t>
            </a:r>
            <a:r>
              <a:rPr lang="ru-RU" dirty="0"/>
              <a:t>: Завершены наиболее трудоемкие земляные работы (котлован), заливка фундамента и промышленных полов.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b="1" dirty="0"/>
              <a:t>Каркас</a:t>
            </a:r>
            <a:r>
              <a:rPr lang="ru-RU" dirty="0"/>
              <a:t>: Полностью собран металлический каркас будущего здания.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b="1" dirty="0"/>
              <a:t>Ограждающие конструкции</a:t>
            </a:r>
            <a:r>
              <a:rPr lang="ru-RU" dirty="0"/>
              <a:t>: Ведется монтаж стеновых сэндвич-панелей, обеспечивающих современную теплоизоляцию производственных модулей.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b="1" dirty="0"/>
              <a:t>Сезонность</a:t>
            </a:r>
            <a:r>
              <a:rPr lang="ru-RU" dirty="0"/>
              <a:t>: После плановой зимней паузы работы возобновлены в полном объеме для соблюдения графика сдачи.</a:t>
            </a:r>
          </a:p>
          <a:p>
            <a:pPr>
              <a:buFont typeface="+mj-lt"/>
              <a:buAutoNum type="arabicPeriod"/>
            </a:pPr>
            <a:r>
              <a:rPr lang="ru-RU" b="1" dirty="0"/>
              <a:t>Финансовые и контрактные детали</a:t>
            </a:r>
            <a:r>
              <a:rPr lang="ru-RU" dirty="0"/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b="1" dirty="0"/>
              <a:t>Общий объем освоенных средств</a:t>
            </a:r>
            <a:r>
              <a:rPr lang="ru-RU" dirty="0"/>
              <a:t>: На текущий момент по линии Национального фонда регионального и местного развития (FNDRL) выполнено работ на сумму </a:t>
            </a:r>
            <a:r>
              <a:rPr lang="ru-RU" b="1" dirty="0"/>
              <a:t>20 955 660 леев</a:t>
            </a:r>
            <a:r>
              <a:rPr lang="ru-RU" dirty="0"/>
              <a:t>.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b="1" dirty="0"/>
              <a:t>Контрибуция бенефициара</a:t>
            </a:r>
            <a:r>
              <a:rPr lang="ru-RU" dirty="0"/>
              <a:t>: </a:t>
            </a:r>
            <a:r>
              <a:rPr lang="ru-RU" dirty="0" err="1"/>
              <a:t>Примэрия</a:t>
            </a:r>
            <a:r>
              <a:rPr lang="ru-RU" dirty="0"/>
              <a:t> </a:t>
            </a:r>
            <a:r>
              <a:rPr lang="ru-RU" dirty="0" err="1"/>
              <a:t>мун</a:t>
            </a:r>
            <a:r>
              <a:rPr lang="ru-RU" dirty="0"/>
              <a:t>. Чадыр-Лунга вносит значительный вклад в проект в размере </a:t>
            </a:r>
            <a:r>
              <a:rPr lang="ru-RU" b="1" dirty="0"/>
              <a:t>13 961 040 леев</a:t>
            </a:r>
            <a:r>
              <a:rPr lang="ru-RU" dirty="0"/>
              <a:t>.</a:t>
            </a:r>
          </a:p>
          <a:p>
            <a:pPr marL="742950" lvl="1" indent="-285750">
              <a:buFont typeface="+mj-lt"/>
              <a:buAutoNum type="arabicPeriod"/>
            </a:pPr>
            <a:r>
              <a:rPr lang="ru-RU" b="1" dirty="0"/>
              <a:t>Подрядчик</a:t>
            </a:r>
            <a:r>
              <a:rPr lang="ru-RU" dirty="0"/>
              <a:t>: Генеральный подрядчик — компания SA „</a:t>
            </a:r>
            <a:r>
              <a:rPr lang="ru-RU" dirty="0" err="1"/>
              <a:t>Colass</a:t>
            </a:r>
            <a:r>
              <a:rPr lang="ru-RU" dirty="0"/>
              <a:t>”, контракт с которой был подписан в ноябре 2024 года после повторного тендера.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DE3BC-75EC-4A41-B710-1A15DE5702A0}" type="slidenum">
              <a:rPr lang="ro-MO" smtClean="0"/>
              <a:pPr/>
              <a:t>6</a:t>
            </a:fld>
            <a:endParaRPr lang="ro-MO"/>
          </a:p>
        </p:txBody>
      </p:sp>
    </p:spTree>
    <p:extLst>
      <p:ext uri="{BB962C8B-B14F-4D97-AF65-F5344CB8AC3E}">
        <p14:creationId xmlns:p14="http://schemas.microsoft.com/office/powerpoint/2010/main" val="5234099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DE3BC-75EC-4A41-B710-1A15DE5702A0}" type="slidenum">
              <a:rPr lang="ro-MO" smtClean="0"/>
              <a:pPr/>
              <a:t>7</a:t>
            </a:fld>
            <a:endParaRPr lang="ro-MO"/>
          </a:p>
        </p:txBody>
      </p:sp>
    </p:spTree>
    <p:extLst>
      <p:ext uri="{BB962C8B-B14F-4D97-AF65-F5344CB8AC3E}">
        <p14:creationId xmlns:p14="http://schemas.microsoft.com/office/powerpoint/2010/main" val="3453726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>
                <a:effectLst/>
                <a:latin typeface="Google Sans"/>
              </a:rPr>
              <a:t>Основные технико-экономические показатели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err="1">
                <a:effectLst/>
                <a:latin typeface="Google Sans Text"/>
              </a:rPr>
              <a:t>ПоказательЗначение</a:t>
            </a:r>
            <a:r>
              <a:rPr lang="ru-RU" b="1" dirty="0">
                <a:effectLst/>
                <a:latin typeface="Google Sans Text"/>
              </a:rPr>
              <a:t> / </a:t>
            </a:r>
            <a:r>
              <a:rPr lang="ru-RU" b="1" dirty="0" err="1">
                <a:effectLst/>
                <a:latin typeface="Google Sans Text"/>
              </a:rPr>
              <a:t>ОписаниеОбщий</a:t>
            </a:r>
            <a:r>
              <a:rPr lang="ru-RU" b="1" dirty="0">
                <a:effectLst/>
                <a:latin typeface="Google Sans Text"/>
              </a:rPr>
              <a:t> бюджет проекта </a:t>
            </a:r>
            <a:r>
              <a:rPr lang="ru-RU" dirty="0">
                <a:effectLst/>
                <a:latin typeface="Google Sans Text"/>
              </a:rPr>
              <a:t>Около </a:t>
            </a:r>
            <a:r>
              <a:rPr lang="ru-RU" sz="1200" dirty="0">
                <a:effectLst/>
              </a:rPr>
              <a:t>14 245 800</a:t>
            </a:r>
            <a:r>
              <a:rPr lang="ru-RU" sz="1200" b="0" dirty="0">
                <a:effectLst/>
                <a:latin typeface="+mn-lt"/>
                <a:cs typeface="Times New Roman" panose="02020603050405020304" pitchFamily="18" charset="0"/>
              </a:rPr>
              <a:t> </a:t>
            </a:r>
            <a:r>
              <a:rPr lang="ru-RU" b="1" dirty="0">
                <a:effectLst/>
                <a:latin typeface="Google Sans Text"/>
              </a:rPr>
              <a:t>MDL</a:t>
            </a:r>
            <a:r>
              <a:rPr lang="ru-RU" dirty="0">
                <a:effectLst/>
                <a:latin typeface="Google Sans Text"/>
              </a:rPr>
              <a:t> (</a:t>
            </a:r>
            <a:r>
              <a:rPr lang="ru-RU" dirty="0" err="1">
                <a:effectLst/>
                <a:latin typeface="Google Sans Text"/>
              </a:rPr>
              <a:t>Нацфонд</a:t>
            </a:r>
            <a:r>
              <a:rPr lang="ru-RU" dirty="0">
                <a:effectLst/>
                <a:latin typeface="Google Sans Text"/>
              </a:rPr>
              <a:t> регионального развития + контрибуция регионального бюджета)</a:t>
            </a:r>
            <a:r>
              <a:rPr lang="ru-RU" b="1" dirty="0">
                <a:effectLst/>
                <a:latin typeface="Google Sans Text"/>
              </a:rPr>
              <a:t>Вместимость зрительного зала800 посадочных </a:t>
            </a:r>
            <a:r>
              <a:rPr lang="ru-RU" b="1" dirty="0" err="1">
                <a:effectLst/>
                <a:latin typeface="Google Sans Text"/>
              </a:rPr>
              <a:t>местСтепень</a:t>
            </a:r>
            <a:r>
              <a:rPr lang="ru-RU" b="1" dirty="0">
                <a:effectLst/>
                <a:latin typeface="Google Sans Text"/>
              </a:rPr>
              <a:t> </a:t>
            </a:r>
            <a:r>
              <a:rPr lang="ru-RU" b="1" dirty="0" err="1">
                <a:effectLst/>
                <a:latin typeface="Google Sans Text"/>
              </a:rPr>
              <a:t>готовности</a:t>
            </a:r>
            <a:r>
              <a:rPr lang="ru-RU" dirty="0" err="1">
                <a:effectLst/>
                <a:latin typeface="Google Sans Text"/>
              </a:rPr>
              <a:t>Финальная</a:t>
            </a:r>
            <a:r>
              <a:rPr lang="ru-RU" dirty="0">
                <a:effectLst/>
                <a:latin typeface="Google Sans Text"/>
              </a:rPr>
              <a:t> стадия (завершение внутренних отделочных работ и благоустройства)</a:t>
            </a:r>
            <a:r>
              <a:rPr lang="ru-RU" b="1" dirty="0" err="1">
                <a:effectLst/>
                <a:latin typeface="Google Sans Text"/>
              </a:rPr>
              <a:t>Энергоэффективность</a:t>
            </a:r>
            <a:r>
              <a:rPr lang="ru-RU" dirty="0" err="1">
                <a:effectLst/>
                <a:latin typeface="Google Sans Text"/>
              </a:rPr>
              <a:t>Полное</a:t>
            </a:r>
            <a:r>
              <a:rPr lang="ru-RU" dirty="0">
                <a:effectLst/>
                <a:latin typeface="Google Sans Text"/>
              </a:rPr>
              <a:t> утепление фасада минеральной ватой и замена всех оконных </a:t>
            </a:r>
            <a:r>
              <a:rPr lang="ru-RU" dirty="0" err="1">
                <a:effectLst/>
                <a:latin typeface="Google Sans Text"/>
              </a:rPr>
              <a:t>блоков</a:t>
            </a:r>
            <a:r>
              <a:rPr lang="ru-RU" b="1" dirty="0" err="1">
                <a:effectLst/>
                <a:latin typeface="Google Sans Text"/>
              </a:rPr>
              <a:t>Инженерные</a:t>
            </a:r>
            <a:r>
              <a:rPr lang="ru-RU" b="1" dirty="0">
                <a:effectLst/>
                <a:latin typeface="Google Sans Text"/>
              </a:rPr>
              <a:t> </a:t>
            </a:r>
            <a:r>
              <a:rPr lang="ru-RU" b="1" dirty="0" err="1">
                <a:effectLst/>
                <a:latin typeface="Google Sans Text"/>
              </a:rPr>
              <a:t>системы</a:t>
            </a:r>
            <a:r>
              <a:rPr lang="ru-RU" dirty="0" err="1">
                <a:effectLst/>
                <a:latin typeface="Google Sans Text"/>
              </a:rPr>
              <a:t>Новые</a:t>
            </a:r>
            <a:r>
              <a:rPr lang="ru-RU" dirty="0">
                <a:effectLst/>
                <a:latin typeface="Google Sans Text"/>
              </a:rPr>
              <a:t> системы приточно-вытяжной вентиляции, электроснабжения и </a:t>
            </a:r>
            <a:r>
              <a:rPr lang="ru-RU" dirty="0" err="1">
                <a:effectLst/>
                <a:latin typeface="Google Sans Text"/>
              </a:rPr>
              <a:t>пожаротушения</a:t>
            </a:r>
            <a:r>
              <a:rPr lang="ru-RU" b="1" dirty="0" err="1">
                <a:effectLst/>
                <a:latin typeface="Google Sans"/>
              </a:rPr>
              <a:t>Ключевые</a:t>
            </a:r>
            <a:r>
              <a:rPr lang="ru-RU" b="1" dirty="0">
                <a:effectLst/>
                <a:latin typeface="Google Sans"/>
              </a:rPr>
              <a:t> этапы и объемы работ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effectLst/>
                <a:latin typeface="Google Sans Text"/>
              </a:rPr>
              <a:t>Архитектурно-строительные решения</a:t>
            </a:r>
            <a:r>
              <a:rPr lang="ru-RU" dirty="0">
                <a:effectLst/>
                <a:latin typeface="Google Sans Text"/>
              </a:rPr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Google Sans Text"/>
              </a:rPr>
              <a:t>Проведена полная ревизия кровельной системы и водоотведения.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Google Sans Text"/>
              </a:rPr>
              <a:t>Внутренняя отделка: обшивка стен специализированным гипсокартоном, установка декоративных акустических панелей в главном зале для улучшения звуковых характеристик.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effectLst/>
                <a:latin typeface="Google Sans Text"/>
              </a:rPr>
              <a:t>Оборудование и интерьер</a:t>
            </a:r>
            <a:r>
              <a:rPr lang="ru-RU" dirty="0">
                <a:effectLst/>
                <a:latin typeface="Google Sans Text"/>
              </a:rPr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Google Sans Text"/>
              </a:rPr>
              <a:t>Завершен монтаж центральных осветительных систем (люстр) и </a:t>
            </a:r>
            <a:r>
              <a:rPr lang="ru-RU" dirty="0" err="1">
                <a:effectLst/>
                <a:latin typeface="Google Sans Text"/>
              </a:rPr>
              <a:t>амбиентного</a:t>
            </a:r>
            <a:r>
              <a:rPr lang="ru-RU" dirty="0">
                <a:effectLst/>
                <a:latin typeface="Google Sans Text"/>
              </a:rPr>
              <a:t> (атмосферного) освещения.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Google Sans Text"/>
              </a:rPr>
              <a:t>Стадия реализации мебели: начата установка кресел в зрительном зале и оснащение административных помещений.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effectLst/>
                <a:latin typeface="Google Sans Text"/>
              </a:rPr>
              <a:t>Внешняя инфраструктура</a:t>
            </a:r>
            <a:r>
              <a:rPr lang="ru-RU" dirty="0">
                <a:effectLst/>
                <a:latin typeface="Google Sans Text"/>
              </a:rPr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Google Sans Text"/>
              </a:rPr>
              <a:t>Обустройство прилегающей территории: укладка тротуарной плитки, установка малых архитектурных форм (скамеек, урн).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>
                <a:effectLst/>
                <a:latin typeface="Google Sans Text"/>
              </a:rPr>
              <a:t>Освещение: монтаж опор уличного освещения по периметру здания.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DE3BC-75EC-4A41-B710-1A15DE5702A0}" type="slidenum">
              <a:rPr lang="ro-MO" smtClean="0"/>
              <a:pPr/>
              <a:t>8</a:t>
            </a:fld>
            <a:endParaRPr lang="ro-MO"/>
          </a:p>
        </p:txBody>
      </p:sp>
    </p:spTree>
    <p:extLst>
      <p:ext uri="{BB962C8B-B14F-4D97-AF65-F5344CB8AC3E}">
        <p14:creationId xmlns:p14="http://schemas.microsoft.com/office/powerpoint/2010/main" val="666300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DE3BC-75EC-4A41-B710-1A15DE5702A0}" type="slidenum">
              <a:rPr lang="ro-MO" smtClean="0"/>
              <a:pPr/>
              <a:t>9</a:t>
            </a:fld>
            <a:endParaRPr lang="ro-MO"/>
          </a:p>
        </p:txBody>
      </p:sp>
    </p:spTree>
    <p:extLst>
      <p:ext uri="{BB962C8B-B14F-4D97-AF65-F5344CB8AC3E}">
        <p14:creationId xmlns:p14="http://schemas.microsoft.com/office/powerpoint/2010/main" val="15876046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DE3BC-75EC-4A41-B710-1A15DE5702A0}" type="slidenum">
              <a:rPr lang="ro-MO" smtClean="0"/>
              <a:pPr/>
              <a:t>10</a:t>
            </a:fld>
            <a:endParaRPr lang="ro-MO"/>
          </a:p>
        </p:txBody>
      </p:sp>
    </p:spTree>
    <p:extLst>
      <p:ext uri="{BB962C8B-B14F-4D97-AF65-F5344CB8AC3E}">
        <p14:creationId xmlns:p14="http://schemas.microsoft.com/office/powerpoint/2010/main" val="3113002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2B5C1F66-87A2-4692-8440-3D5547513382}" type="datetime1">
              <a:rPr lang="ro-RO" smtClean="0"/>
              <a:t>17.03.2026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‹#›</a:t>
            </a:fld>
            <a:endParaRPr lang="ro-RO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5022223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F66-87A2-4692-8440-3D5547513382}" type="datetime1">
              <a:rPr lang="ro-RO" smtClean="0"/>
              <a:t>17.03.2026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6826537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F66-87A2-4692-8440-3D5547513382}" type="datetime1">
              <a:rPr lang="ro-RO" smtClean="0"/>
              <a:t>17.03.2026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‹#›</a:t>
            </a:fld>
            <a:endParaRPr lang="ro-RO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3989171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F66-87A2-4692-8440-3D5547513382}" type="datetime1">
              <a:rPr lang="ro-RO" smtClean="0"/>
              <a:t>17.03.2026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7494075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F66-87A2-4692-8440-3D5547513382}" type="datetime1">
              <a:rPr lang="ro-RO" smtClean="0"/>
              <a:t>17.03.2026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‹#›</a:t>
            </a:fld>
            <a:endParaRPr lang="ro-RO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1281472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F66-87A2-4692-8440-3D5547513382}" type="datetime1">
              <a:rPr lang="ro-RO" smtClean="0"/>
              <a:t>17.03.2026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3628393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F66-87A2-4692-8440-3D5547513382}" type="datetime1">
              <a:rPr lang="ro-RO" smtClean="0"/>
              <a:t>17.03.2026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83264010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F66-87A2-4692-8440-3D5547513382}" type="datetime1">
              <a:rPr lang="ro-RO" smtClean="0"/>
              <a:t>17.03.2026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04969002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F66-87A2-4692-8440-3D5547513382}" type="datetime1">
              <a:rPr lang="ro-RO" smtClean="0"/>
              <a:t>17.03.2026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93863109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F66-87A2-4692-8440-3D5547513382}" type="datetime1">
              <a:rPr lang="ro-RO" smtClean="0"/>
              <a:t>17.03.2026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699011777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F66-87A2-4692-8440-3D5547513382}" type="datetime1">
              <a:rPr lang="ro-RO" smtClean="0"/>
              <a:t>17.03.2026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‹#›</a:t>
            </a:fld>
            <a:endParaRPr lang="ro-RO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532934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2B5C1F66-87A2-4692-8440-3D5547513382}" type="datetime1">
              <a:rPr lang="ro-RO" smtClean="0"/>
              <a:t>17.03.2026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04CD546-DF94-4E0D-92A3-79063F7917C0}" type="slidenum">
              <a:rPr lang="ro-RO" smtClean="0"/>
              <a:pPr/>
              <a:t>‹#›</a:t>
            </a:fld>
            <a:endParaRPr lang="ro-RO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9255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fif"/><Relationship Id="rId3" Type="http://schemas.openxmlformats.org/officeDocument/2006/relationships/image" Target="../media/image3.png"/><Relationship Id="rId7" Type="http://schemas.openxmlformats.org/officeDocument/2006/relationships/image" Target="../media/image19.jf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5.png"/><Relationship Id="rId10" Type="http://schemas.openxmlformats.org/officeDocument/2006/relationships/image" Target="../media/image22.jfif"/><Relationship Id="rId4" Type="http://schemas.openxmlformats.org/officeDocument/2006/relationships/image" Target="../media/image4.png"/><Relationship Id="rId9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8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5.png"/><Relationship Id="rId10" Type="http://schemas.openxmlformats.org/officeDocument/2006/relationships/image" Target="../media/image16.jpeg"/><Relationship Id="rId4" Type="http://schemas.openxmlformats.org/officeDocument/2006/relationships/image" Target="../media/image4.png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B9F008-D19C-A471-B1D5-430DDA753F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20" y="2503491"/>
            <a:ext cx="5247556" cy="4293949"/>
          </a:xfrm>
          <a:prstGeom prst="rect">
            <a:avLst/>
          </a:prstGeom>
        </p:spPr>
      </p:pic>
      <p:sp>
        <p:nvSpPr>
          <p:cNvPr id="6" name="Dreptunghi 11">
            <a:extLst>
              <a:ext uri="{FF2B5EF4-FFF2-40B4-BE49-F238E27FC236}">
                <a16:creationId xmlns:a16="http://schemas.microsoft.com/office/drawing/2014/main" id="{C77C6A92-7CA2-1308-4CA1-4864D83461FA}"/>
              </a:ext>
            </a:extLst>
          </p:cNvPr>
          <p:cNvSpPr/>
          <p:nvPr/>
        </p:nvSpPr>
        <p:spPr>
          <a:xfrm>
            <a:off x="335360" y="1196752"/>
            <a:ext cx="110892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Внедрение проектов за 2025 год, включённых в Региональную Операционную Программу Региона Развития АТО Гагаузия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108AA5E-E57A-6843-246F-CDDCA1BD8153}"/>
              </a:ext>
            </a:extLst>
          </p:cNvPr>
          <p:cNvSpPr/>
          <p:nvPr/>
        </p:nvSpPr>
        <p:spPr>
          <a:xfrm>
            <a:off x="8616280" y="5013176"/>
            <a:ext cx="3069178" cy="985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Валерий МИТИОГЛО 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Начальник отдела интегрированного менеджмента проектов                   АРР АТО </a:t>
            </a:r>
            <a:r>
              <a:rPr lang="ru-RU" sz="1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Гагаузия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8" name="Рисунок 7" descr="01-MADRM">
            <a:extLst>
              <a:ext uri="{FF2B5EF4-FFF2-40B4-BE49-F238E27FC236}">
                <a16:creationId xmlns:a16="http://schemas.microsoft.com/office/drawing/2014/main" id="{DE0DD425-00B6-C685-44C7-F91C3E1C2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2340000" cy="71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06-ADRG">
            <a:extLst>
              <a:ext uri="{FF2B5EF4-FFF2-40B4-BE49-F238E27FC236}">
                <a16:creationId xmlns:a16="http://schemas.microsoft.com/office/drawing/2014/main" id="{A92EEAE8-540C-44F2-191D-1B53700FEA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0648"/>
            <a:ext cx="202304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9C2D5F3-1259-D19D-2FCB-4629992AE0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6632"/>
            <a:ext cx="2240629" cy="78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089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Content Placeholder 2"/>
          <p:cNvSpPr>
            <a:spLocks noGrp="1"/>
          </p:cNvSpPr>
          <p:nvPr>
            <p:ph idx="1"/>
          </p:nvPr>
        </p:nvSpPr>
        <p:spPr>
          <a:xfrm>
            <a:off x="551384" y="1069397"/>
            <a:ext cx="11089232" cy="3782524"/>
          </a:xfrm>
        </p:spPr>
        <p:txBody>
          <a:bodyPr>
            <a:noAutofit/>
          </a:bodyPr>
          <a:lstStyle/>
          <a:p>
            <a:pPr marL="1254125" indent="-1254125" algn="just">
              <a:buNone/>
            </a:pP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Проект: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u="sng" dirty="0">
                <a:latin typeface="Arial" panose="020B0604020202020204" pitchFamily="34" charset="0"/>
                <a:cs typeface="Arial" panose="020B0604020202020204" pitchFamily="34" charset="0"/>
              </a:rPr>
              <a:t>Повышение доступа населения к качественной дорожной инфраструктуре и социальной инфраструктуре для граждан микрорайона «</a:t>
            </a:r>
            <a:r>
              <a:rPr lang="ru-RU" sz="2200" u="sng" dirty="0" err="1">
                <a:latin typeface="Arial" panose="020B0604020202020204" pitchFamily="34" charset="0"/>
                <a:cs typeface="Arial" panose="020B0604020202020204" pitchFamily="34" charset="0"/>
              </a:rPr>
              <a:t>Туканяска</a:t>
            </a:r>
            <a:r>
              <a:rPr lang="ru-RU" sz="2200" u="sng" dirty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pPr marL="1073150" indent="-1073150" algn="just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Общая цель: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повышение доступа населения к качественной дорожной инфраструктуре и социальной инфраструктуре для граждан микрорайона «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Туканяска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pPr marL="1073150" indent="-1073150" algn="just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Конкретные цели:</a:t>
            </a:r>
          </a:p>
          <a:p>
            <a:pPr marL="1073150" indent="-1073150" algn="just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Улучшение дорожной инфраструктуры в зоне ревитализации;</a:t>
            </a:r>
          </a:p>
          <a:p>
            <a:pPr marL="1073150" indent="-1073150" algn="just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Улучшение доступа граждан к благоустроенным парковым и спортивным зонам в зоне ревитализации микрорайона «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Туканяска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»;</a:t>
            </a:r>
          </a:p>
          <a:p>
            <a:pPr marL="1073150" indent="-1073150" algn="just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Приобщение молодого поколения к здоровому образу жизни.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10</a:t>
            </a:fld>
            <a:endParaRPr lang="ro-RO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123155"/>
              </p:ext>
            </p:extLst>
          </p:nvPr>
        </p:nvGraphicFramePr>
        <p:xfrm>
          <a:off x="271927" y="4610506"/>
          <a:ext cx="11648146" cy="21308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565">
                  <a:extLst>
                    <a:ext uri="{9D8B030D-6E8A-4147-A177-3AD203B41FA5}">
                      <a16:colId xmlns:a16="http://schemas.microsoft.com/office/drawing/2014/main" val="1677227493"/>
                    </a:ext>
                  </a:extLst>
                </a:gridCol>
                <a:gridCol w="2084406">
                  <a:extLst>
                    <a:ext uri="{9D8B030D-6E8A-4147-A177-3AD203B41FA5}">
                      <a16:colId xmlns:a16="http://schemas.microsoft.com/office/drawing/2014/main" val="1047850763"/>
                    </a:ext>
                  </a:extLst>
                </a:gridCol>
                <a:gridCol w="2047593">
                  <a:extLst>
                    <a:ext uri="{9D8B030D-6E8A-4147-A177-3AD203B41FA5}">
                      <a16:colId xmlns:a16="http://schemas.microsoft.com/office/drawing/2014/main" val="3776697592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1943875998"/>
                    </a:ext>
                  </a:extLst>
                </a:gridCol>
                <a:gridCol w="2664294">
                  <a:extLst>
                    <a:ext uri="{9D8B030D-6E8A-4147-A177-3AD203B41FA5}">
                      <a16:colId xmlns:a16="http://schemas.microsoft.com/office/drawing/2014/main" val="2648012076"/>
                    </a:ext>
                  </a:extLst>
                </a:gridCol>
              </a:tblGrid>
              <a:tr h="324708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стоимость</a:t>
                      </a: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которых: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6301764"/>
                  </a:ext>
                </a:extLst>
              </a:tr>
              <a:tr h="123059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НФРМР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Вклад заявителя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Освоено из НФРМР за 2024 год  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Освоенные средства контрибуции на  2025 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8607820"/>
                  </a:ext>
                </a:extLst>
              </a:tr>
              <a:tr h="4239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11</a:t>
                      </a:r>
                      <a:r>
                        <a:rPr lang="ro-MD" sz="2000" dirty="0">
                          <a:effectLst/>
                        </a:rPr>
                        <a:t> </a:t>
                      </a:r>
                      <a:r>
                        <a:rPr lang="ru-RU" sz="2000" dirty="0">
                          <a:effectLst/>
                        </a:rPr>
                        <a:t>067 189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9</a:t>
                      </a:r>
                      <a:r>
                        <a:rPr lang="ro-MD" sz="2000" dirty="0">
                          <a:effectLst/>
                        </a:rPr>
                        <a:t> </a:t>
                      </a:r>
                      <a:r>
                        <a:rPr lang="ru-RU" sz="2000" dirty="0">
                          <a:effectLst/>
                        </a:rPr>
                        <a:t>960 470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106 718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9</a:t>
                      </a:r>
                      <a:r>
                        <a:rPr lang="ro-MD" sz="2000" dirty="0">
                          <a:effectLst/>
                        </a:rPr>
                        <a:t> </a:t>
                      </a:r>
                      <a:r>
                        <a:rPr lang="ru-RU" sz="2000" dirty="0">
                          <a:effectLst/>
                        </a:rPr>
                        <a:t>960 470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106 718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7929867"/>
                  </a:ext>
                </a:extLst>
              </a:tr>
            </a:tbl>
          </a:graphicData>
        </a:graphic>
      </p:graphicFrame>
      <p:pic>
        <p:nvPicPr>
          <p:cNvPr id="3" name="Рисунок 7" descr="01-MADRM">
            <a:extLst>
              <a:ext uri="{FF2B5EF4-FFF2-40B4-BE49-F238E27FC236}">
                <a16:creationId xmlns:a16="http://schemas.microsoft.com/office/drawing/2014/main" id="{C10F8581-A318-0DA6-824A-DCEBE6014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2340000" cy="71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8" descr="06-ADRG">
            <a:extLst>
              <a:ext uri="{FF2B5EF4-FFF2-40B4-BE49-F238E27FC236}">
                <a16:creationId xmlns:a16="http://schemas.microsoft.com/office/drawing/2014/main" id="{02374C85-3A15-1FA7-67BF-5450DEFCC8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0648"/>
            <a:ext cx="202304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6DF2D8-40E0-6A72-27A9-7F5D14C545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6632"/>
            <a:ext cx="2240629" cy="78512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367B39A-8052-8C8B-2717-5B39E485CF88}"/>
              </a:ext>
            </a:extLst>
          </p:cNvPr>
          <p:cNvSpPr txBox="1">
            <a:spLocks/>
          </p:cNvSpPr>
          <p:nvPr/>
        </p:nvSpPr>
        <p:spPr>
          <a:xfrm>
            <a:off x="3866329" y="1844825"/>
            <a:ext cx="5686055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AC83768-53F1-6D0C-A1DE-042AC4B35DF3}"/>
              </a:ext>
            </a:extLst>
          </p:cNvPr>
          <p:cNvSpPr txBox="1">
            <a:spLocks/>
          </p:cNvSpPr>
          <p:nvPr/>
        </p:nvSpPr>
        <p:spPr>
          <a:xfrm>
            <a:off x="2207568" y="235916"/>
            <a:ext cx="5686055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630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5E2B0-C197-9082-4B9B-1ED17E320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8095738-3F90-8858-34FE-4475D61F3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11</a:t>
            </a:fld>
            <a:endParaRPr lang="ro-RO"/>
          </a:p>
        </p:txBody>
      </p:sp>
      <p:pic>
        <p:nvPicPr>
          <p:cNvPr id="5" name="Рисунок 7" descr="01-MADRM">
            <a:extLst>
              <a:ext uri="{FF2B5EF4-FFF2-40B4-BE49-F238E27FC236}">
                <a16:creationId xmlns:a16="http://schemas.microsoft.com/office/drawing/2014/main" id="{3CE7CE4B-4EC8-1034-6EDE-51C518BC5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2340000" cy="71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8" descr="06-ADRG">
            <a:extLst>
              <a:ext uri="{FF2B5EF4-FFF2-40B4-BE49-F238E27FC236}">
                <a16:creationId xmlns:a16="http://schemas.microsoft.com/office/drawing/2014/main" id="{D1862DA6-C374-AE80-D7FB-30F6C4480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0648"/>
            <a:ext cx="202304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F2EC637-AC4C-1771-8A3E-9FF30BCF9D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6632"/>
            <a:ext cx="2240629" cy="78512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CDCCA8B-0EEA-BF14-965E-F30CA80B69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493" y="1269521"/>
            <a:ext cx="4240091" cy="2310399"/>
          </a:xfrm>
          <a:prstGeom prst="rect">
            <a:avLst/>
          </a:prstGeom>
        </p:spPr>
      </p:pic>
      <p:pic>
        <p:nvPicPr>
          <p:cNvPr id="8" name="Рисунок 7" descr="Изображение выглядит как трава, растение, на открытом воздухе, Аэрофотосъемка&#10;&#10;Автоматически созданное описание">
            <a:extLst>
              <a:ext uri="{FF2B5EF4-FFF2-40B4-BE49-F238E27FC236}">
                <a16:creationId xmlns:a16="http://schemas.microsoft.com/office/drawing/2014/main" id="{98AA046D-7599-FD24-3079-C395B89C30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3645024"/>
            <a:ext cx="4729146" cy="2648322"/>
          </a:xfrm>
          <a:prstGeom prst="rect">
            <a:avLst/>
          </a:prstGeom>
        </p:spPr>
      </p:pic>
      <p:pic>
        <p:nvPicPr>
          <p:cNvPr id="16" name="Рисунок 15" descr="Изображение выглядит как на открытом воздухе, небо, облако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A0EA8FFA-FBBC-0568-F1B6-D84DE48DD0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85180"/>
            <a:ext cx="3390546" cy="2540649"/>
          </a:xfrm>
          <a:prstGeom prst="rect">
            <a:avLst/>
          </a:prstGeom>
        </p:spPr>
      </p:pic>
      <p:pic>
        <p:nvPicPr>
          <p:cNvPr id="18" name="Рисунок 17" descr="Изображение выглядит как на открытом воздухе, небо, дерево, земля&#10;&#10;Автоматически созданное описание">
            <a:extLst>
              <a:ext uri="{FF2B5EF4-FFF2-40B4-BE49-F238E27FC236}">
                <a16:creationId xmlns:a16="http://schemas.microsoft.com/office/drawing/2014/main" id="{1DB65F23-3631-D475-4668-85C1B02FC04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306" y="1319248"/>
            <a:ext cx="2623426" cy="3497901"/>
          </a:xfrm>
          <a:prstGeom prst="rect">
            <a:avLst/>
          </a:prstGeom>
        </p:spPr>
      </p:pic>
      <p:pic>
        <p:nvPicPr>
          <p:cNvPr id="20" name="Рисунок 19" descr="Изображение выглядит как на открытом воздухе, небо, земля, облако&#10;&#10;Автоматически созданное описание">
            <a:extLst>
              <a:ext uri="{FF2B5EF4-FFF2-40B4-BE49-F238E27FC236}">
                <a16:creationId xmlns:a16="http://schemas.microsoft.com/office/drawing/2014/main" id="{8111C580-97B0-0A75-1BC7-F03FEE0355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3815052"/>
            <a:ext cx="3394136" cy="254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21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77BCC-42C1-1AD5-5679-82D15D132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Content Placeholder 2">
            <a:extLst>
              <a:ext uri="{FF2B5EF4-FFF2-40B4-BE49-F238E27FC236}">
                <a16:creationId xmlns:a16="http://schemas.microsoft.com/office/drawing/2014/main" id="{8D5AABEF-58A5-1632-D572-AFDBA4CC6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408" y="1261364"/>
            <a:ext cx="10729192" cy="3217751"/>
          </a:xfrm>
        </p:spPr>
        <p:txBody>
          <a:bodyPr>
            <a:noAutofit/>
          </a:bodyPr>
          <a:lstStyle/>
          <a:p>
            <a:pPr marL="1254125" indent="-1254125" algn="just">
              <a:buNone/>
            </a:pP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Проект: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u="sng" dirty="0">
                <a:latin typeface="Arial" panose="020B0604020202020204" pitchFamily="34" charset="0"/>
                <a:cs typeface="Arial" panose="020B0604020202020204" pitchFamily="34" charset="0"/>
              </a:rPr>
              <a:t>«Строительство сетей водоснабжения и канализации района </a:t>
            </a:r>
            <a:r>
              <a:rPr lang="ru-RU" sz="2200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Заялпужье</a:t>
            </a:r>
            <a:r>
              <a:rPr lang="ru-RU" sz="2200" b="1" u="sng" dirty="0">
                <a:latin typeface="Arial" panose="020B0604020202020204" pitchFamily="34" charset="0"/>
                <a:cs typeface="Arial" panose="020B0604020202020204" pitchFamily="34" charset="0"/>
              </a:rPr>
              <a:t>» в </a:t>
            </a:r>
            <a:r>
              <a:rPr lang="ru-RU" sz="2200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мун</a:t>
            </a:r>
            <a:r>
              <a:rPr lang="ru-RU" sz="2200" b="1" u="sng" dirty="0">
                <a:latin typeface="Arial" panose="020B0604020202020204" pitchFamily="34" charset="0"/>
                <a:cs typeface="Arial" panose="020B0604020202020204" pitchFamily="34" charset="0"/>
              </a:rPr>
              <a:t>. Комрат.</a:t>
            </a:r>
          </a:p>
          <a:p>
            <a:pPr marL="1254125" indent="-1254125" algn="just">
              <a:buNone/>
            </a:pPr>
            <a:r>
              <a:rPr lang="ru-RU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Общая цель: </a:t>
            </a: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Обеспечение доступа к услугам канализации для 391 домов микрорайона </a:t>
            </a:r>
            <a:r>
              <a:rPr lang="ru-RU" sz="2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Заялпужье</a:t>
            </a: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в муниципии Комрат </a:t>
            </a:r>
          </a:p>
          <a:p>
            <a:pPr marL="0" indent="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ru-RU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Специфические цели (задачи)</a:t>
            </a:r>
            <a:r>
              <a:rPr lang="ro-RO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ru-RU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Расширение канализационной инфраструктуры посредствам строительства 4,7 км канализационных сетей в «</a:t>
            </a:r>
            <a:r>
              <a:rPr lang="ru-RU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Заялпужье</a:t>
            </a: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», муниципия Комрат;</a:t>
            </a:r>
          </a:p>
          <a:p>
            <a:pPr marL="0" lvl="0" indent="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Увеличение охвата населения услугами канализации с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41,5</a:t>
            </a:r>
            <a:r>
              <a:rPr lang="ru-R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% домохозяйств, до</a:t>
            </a:r>
            <a:r>
              <a:rPr lang="ro-MD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4</a:t>
            </a:r>
            <a:r>
              <a:rPr lang="ru-R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</a:t>
            </a:r>
            <a:r>
              <a:rPr lang="ro-MD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ru-R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 </a:t>
            </a:r>
            <a:r>
              <a:rPr lang="ro-MD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%  </a:t>
            </a:r>
            <a:r>
              <a:rPr lang="ru-R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домохозяйств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B756805-FAA6-FE2F-3185-0346426C2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12</a:t>
            </a:fld>
            <a:endParaRPr lang="ro-RO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9D959D59-DDA3-D1E4-2675-BF4C122FB2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231647"/>
              </p:ext>
            </p:extLst>
          </p:nvPr>
        </p:nvGraphicFramePr>
        <p:xfrm>
          <a:off x="271927" y="4547125"/>
          <a:ext cx="11648146" cy="21942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565">
                  <a:extLst>
                    <a:ext uri="{9D8B030D-6E8A-4147-A177-3AD203B41FA5}">
                      <a16:colId xmlns:a16="http://schemas.microsoft.com/office/drawing/2014/main" val="1677227493"/>
                    </a:ext>
                  </a:extLst>
                </a:gridCol>
                <a:gridCol w="2084406">
                  <a:extLst>
                    <a:ext uri="{9D8B030D-6E8A-4147-A177-3AD203B41FA5}">
                      <a16:colId xmlns:a16="http://schemas.microsoft.com/office/drawing/2014/main" val="1047850763"/>
                    </a:ext>
                  </a:extLst>
                </a:gridCol>
                <a:gridCol w="2047593">
                  <a:extLst>
                    <a:ext uri="{9D8B030D-6E8A-4147-A177-3AD203B41FA5}">
                      <a16:colId xmlns:a16="http://schemas.microsoft.com/office/drawing/2014/main" val="3776697592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1943875998"/>
                    </a:ext>
                  </a:extLst>
                </a:gridCol>
                <a:gridCol w="2664294">
                  <a:extLst>
                    <a:ext uri="{9D8B030D-6E8A-4147-A177-3AD203B41FA5}">
                      <a16:colId xmlns:a16="http://schemas.microsoft.com/office/drawing/2014/main" val="2648012076"/>
                    </a:ext>
                  </a:extLst>
                </a:gridCol>
              </a:tblGrid>
              <a:tr h="324708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стоимость</a:t>
                      </a: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которых: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6301764"/>
                  </a:ext>
                </a:extLst>
              </a:tr>
              <a:tr h="107403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НФРМР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Вклад заявителя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Освоено из НФРМР за 2024 год  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Использовано  средства контрибуции на 2025 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8607820"/>
                  </a:ext>
                </a:extLst>
              </a:tr>
              <a:tr h="4239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4 695 272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4 225 745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469 527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4 225 745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469 527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7929867"/>
                  </a:ext>
                </a:extLst>
              </a:tr>
            </a:tbl>
          </a:graphicData>
        </a:graphic>
      </p:graphicFrame>
      <p:pic>
        <p:nvPicPr>
          <p:cNvPr id="3" name="Рисунок 7" descr="01-MADRM">
            <a:extLst>
              <a:ext uri="{FF2B5EF4-FFF2-40B4-BE49-F238E27FC236}">
                <a16:creationId xmlns:a16="http://schemas.microsoft.com/office/drawing/2014/main" id="{B3DA3852-E88E-41ED-7CEA-01C86EE65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2340000" cy="71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8" descr="06-ADRG">
            <a:extLst>
              <a:ext uri="{FF2B5EF4-FFF2-40B4-BE49-F238E27FC236}">
                <a16:creationId xmlns:a16="http://schemas.microsoft.com/office/drawing/2014/main" id="{F51E9DE2-152A-4B75-3CDE-ACF7061C2E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0648"/>
            <a:ext cx="202304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4A1AED2-9B81-B74F-4C8B-D1633E0796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6632"/>
            <a:ext cx="2240629" cy="78512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813422F-D5A6-540C-CBF6-95FD964D9D8F}"/>
              </a:ext>
            </a:extLst>
          </p:cNvPr>
          <p:cNvSpPr txBox="1">
            <a:spLocks/>
          </p:cNvSpPr>
          <p:nvPr/>
        </p:nvSpPr>
        <p:spPr>
          <a:xfrm>
            <a:off x="3866329" y="1844825"/>
            <a:ext cx="5686055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42EB674-C20C-4EBC-458E-B8F72E19B4F7}"/>
              </a:ext>
            </a:extLst>
          </p:cNvPr>
          <p:cNvSpPr txBox="1">
            <a:spLocks/>
          </p:cNvSpPr>
          <p:nvPr/>
        </p:nvSpPr>
        <p:spPr>
          <a:xfrm>
            <a:off x="2207568" y="235916"/>
            <a:ext cx="5686055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6908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DE203A-1E1A-2131-059C-D3859F54C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C7EDE24-D91C-CC43-8093-94532A377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13</a:t>
            </a:fld>
            <a:endParaRPr lang="ro-RO"/>
          </a:p>
        </p:txBody>
      </p:sp>
      <p:pic>
        <p:nvPicPr>
          <p:cNvPr id="5" name="Рисунок 7" descr="01-MADRM">
            <a:extLst>
              <a:ext uri="{FF2B5EF4-FFF2-40B4-BE49-F238E27FC236}">
                <a16:creationId xmlns:a16="http://schemas.microsoft.com/office/drawing/2014/main" id="{D363D37A-A22C-AA4C-671E-F3957429E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2340000" cy="71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8" descr="06-ADRG">
            <a:extLst>
              <a:ext uri="{FF2B5EF4-FFF2-40B4-BE49-F238E27FC236}">
                <a16:creationId xmlns:a16="http://schemas.microsoft.com/office/drawing/2014/main" id="{50D024E3-0766-F3F6-A2EB-FAA4C925D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0648"/>
            <a:ext cx="202304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D79FAA3-7076-B0A1-7E4F-C7069000B0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6632"/>
            <a:ext cx="2240629" cy="78512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091A90-0861-B746-8F76-7A57E4FD5FE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28527"/>
            <a:ext cx="5688632" cy="568863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F6347DD-3F91-293C-D759-3D97FC9ACBD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052736"/>
            <a:ext cx="4063476" cy="541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95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77BCC-42C1-1AD5-5679-82D15D132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Content Placeholder 2">
            <a:extLst>
              <a:ext uri="{FF2B5EF4-FFF2-40B4-BE49-F238E27FC236}">
                <a16:creationId xmlns:a16="http://schemas.microsoft.com/office/drawing/2014/main" id="{8D5AABEF-58A5-1632-D572-AFDBA4CC6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352" y="1284065"/>
            <a:ext cx="10729192" cy="4615908"/>
          </a:xfrm>
        </p:spPr>
        <p:txBody>
          <a:bodyPr>
            <a:noAutofit/>
          </a:bodyPr>
          <a:lstStyle/>
          <a:p>
            <a:pPr marL="1254125" indent="-1254125" algn="just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Проект: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Строительство системы отопления с использованием геотермальных насосов и с адаптацией существующей системы многоцелевого учебного блока</a:t>
            </a:r>
            <a:endParaRPr lang="ru-RU" sz="18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4125" indent="-1254125" algn="just">
              <a:buNone/>
            </a:pPr>
            <a:r>
              <a:rPr lang="ru-RU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Общая цель: </a:t>
            </a: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Внедрение энергоэффективной и экологически устойчивой системы отопления на основе геотермальных тепловых насосов в существующем многоцелевом учебном блоке с целью снижения эксплуатационных расходов.</a:t>
            </a:r>
          </a:p>
          <a:p>
            <a:pPr marL="1254125" indent="-1254125" algn="just">
              <a:buNone/>
            </a:pPr>
            <a:r>
              <a:rPr lang="ru-RU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Специфические цели (задачи)</a:t>
            </a:r>
            <a:r>
              <a:rPr lang="ro-RO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ru-RU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	Разработка и внедрение геотермальной системы отопления, оптимально интегрированной с существующей системой отопления многоцелевого учебного блока.</a:t>
            </a:r>
          </a:p>
          <a:p>
            <a:pPr marL="1254125" indent="-1254125" algn="just">
              <a:buNone/>
            </a:pP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	Обеспечение значительного сокращения потребления традиционных энергетических ресурсов и связанных с этим операционных расходов на отопление учебного блока.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B756805-FAA6-FE2F-3185-0346426C2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14</a:t>
            </a:fld>
            <a:endParaRPr lang="ro-RO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9D959D59-DDA3-D1E4-2675-BF4C122FB2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27395"/>
              </p:ext>
            </p:extLst>
          </p:nvPr>
        </p:nvGraphicFramePr>
        <p:xfrm>
          <a:off x="271927" y="4547125"/>
          <a:ext cx="11648146" cy="21942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565">
                  <a:extLst>
                    <a:ext uri="{9D8B030D-6E8A-4147-A177-3AD203B41FA5}">
                      <a16:colId xmlns:a16="http://schemas.microsoft.com/office/drawing/2014/main" val="1677227493"/>
                    </a:ext>
                  </a:extLst>
                </a:gridCol>
                <a:gridCol w="2084406">
                  <a:extLst>
                    <a:ext uri="{9D8B030D-6E8A-4147-A177-3AD203B41FA5}">
                      <a16:colId xmlns:a16="http://schemas.microsoft.com/office/drawing/2014/main" val="1047850763"/>
                    </a:ext>
                  </a:extLst>
                </a:gridCol>
                <a:gridCol w="2047593">
                  <a:extLst>
                    <a:ext uri="{9D8B030D-6E8A-4147-A177-3AD203B41FA5}">
                      <a16:colId xmlns:a16="http://schemas.microsoft.com/office/drawing/2014/main" val="3776697592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1943875998"/>
                    </a:ext>
                  </a:extLst>
                </a:gridCol>
                <a:gridCol w="2664294">
                  <a:extLst>
                    <a:ext uri="{9D8B030D-6E8A-4147-A177-3AD203B41FA5}">
                      <a16:colId xmlns:a16="http://schemas.microsoft.com/office/drawing/2014/main" val="2648012076"/>
                    </a:ext>
                  </a:extLst>
                </a:gridCol>
              </a:tblGrid>
              <a:tr h="324708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стоимость</a:t>
                      </a: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которых: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6301764"/>
                  </a:ext>
                </a:extLst>
              </a:tr>
              <a:tr h="107403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НФРМР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Вклад заявителя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Освоено из НФРМР за 2025 год  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Использовано  средства контрибуции на 2025 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8607820"/>
                  </a:ext>
                </a:extLst>
              </a:tr>
              <a:tr h="4239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3 863 630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3 477 267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386 363</a:t>
                      </a:r>
                      <a:endParaRPr lang="ru-RU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0,0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7929867"/>
                  </a:ext>
                </a:extLst>
              </a:tr>
            </a:tbl>
          </a:graphicData>
        </a:graphic>
      </p:graphicFrame>
      <p:pic>
        <p:nvPicPr>
          <p:cNvPr id="3" name="Рисунок 7" descr="01-MADRM">
            <a:extLst>
              <a:ext uri="{FF2B5EF4-FFF2-40B4-BE49-F238E27FC236}">
                <a16:creationId xmlns:a16="http://schemas.microsoft.com/office/drawing/2014/main" id="{B3DA3852-E88E-41ED-7CEA-01C86EE65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2340000" cy="71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8" descr="06-ADRG">
            <a:extLst>
              <a:ext uri="{FF2B5EF4-FFF2-40B4-BE49-F238E27FC236}">
                <a16:creationId xmlns:a16="http://schemas.microsoft.com/office/drawing/2014/main" id="{F51E9DE2-152A-4B75-3CDE-ACF7061C2E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0648"/>
            <a:ext cx="202304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4A1AED2-9B81-B74F-4C8B-D1633E0796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6632"/>
            <a:ext cx="2240629" cy="78512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813422F-D5A6-540C-CBF6-95FD964D9D8F}"/>
              </a:ext>
            </a:extLst>
          </p:cNvPr>
          <p:cNvSpPr txBox="1">
            <a:spLocks/>
          </p:cNvSpPr>
          <p:nvPr/>
        </p:nvSpPr>
        <p:spPr>
          <a:xfrm>
            <a:off x="3866329" y="1844825"/>
            <a:ext cx="5686055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42EB674-C20C-4EBC-458E-B8F72E19B4F7}"/>
              </a:ext>
            </a:extLst>
          </p:cNvPr>
          <p:cNvSpPr txBox="1">
            <a:spLocks/>
          </p:cNvSpPr>
          <p:nvPr/>
        </p:nvSpPr>
        <p:spPr>
          <a:xfrm>
            <a:off x="2207568" y="235916"/>
            <a:ext cx="5686055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8921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DE203A-1E1A-2131-059C-D3859F54C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C7EDE24-D91C-CC43-8093-94532A377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15</a:t>
            </a:fld>
            <a:endParaRPr lang="ro-RO"/>
          </a:p>
        </p:txBody>
      </p:sp>
      <p:pic>
        <p:nvPicPr>
          <p:cNvPr id="5" name="Рисунок 7" descr="01-MADRM">
            <a:extLst>
              <a:ext uri="{FF2B5EF4-FFF2-40B4-BE49-F238E27FC236}">
                <a16:creationId xmlns:a16="http://schemas.microsoft.com/office/drawing/2014/main" id="{D363D37A-A22C-AA4C-671E-F3957429E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2340000" cy="71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8" descr="06-ADRG">
            <a:extLst>
              <a:ext uri="{FF2B5EF4-FFF2-40B4-BE49-F238E27FC236}">
                <a16:creationId xmlns:a16="http://schemas.microsoft.com/office/drawing/2014/main" id="{50D024E3-0766-F3F6-A2EB-FAA4C925D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0648"/>
            <a:ext cx="202304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D79FAA3-7076-B0A1-7E4F-C7069000B0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6632"/>
            <a:ext cx="2240629" cy="785120"/>
          </a:xfrm>
          <a:prstGeom prst="rect">
            <a:avLst/>
          </a:prstGeom>
        </p:spPr>
      </p:pic>
      <p:pic>
        <p:nvPicPr>
          <p:cNvPr id="8" name="Рисунок 7" descr="Изображение выглядит как диаграмма, Технический чертеж, зарисовка, План&#10;&#10;Автоматически созданное описание">
            <a:extLst>
              <a:ext uri="{FF2B5EF4-FFF2-40B4-BE49-F238E27FC236}">
                <a16:creationId xmlns:a16="http://schemas.microsoft.com/office/drawing/2014/main" id="{706B3958-4D02-FAE0-139D-FF531C8F75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68760"/>
            <a:ext cx="6424193" cy="3137525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диаграмма, План, схематичный,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6C93234-7690-0915-E45A-5E5630CCAE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448" y="1075080"/>
            <a:ext cx="5267333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204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stituent număr diapozitiv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D3601-6FA6-498A-A73B-64C01E942F1B}" type="slidenum">
              <a:rPr lang="ro-RO" smtClean="0"/>
              <a:pPr/>
              <a:t>16</a:t>
            </a:fld>
            <a:endParaRPr lang="ro-RO"/>
          </a:p>
        </p:txBody>
      </p:sp>
      <p:pic>
        <p:nvPicPr>
          <p:cNvPr id="2" name="Рисунок 7" descr="01-MADRM">
            <a:extLst>
              <a:ext uri="{FF2B5EF4-FFF2-40B4-BE49-F238E27FC236}">
                <a16:creationId xmlns:a16="http://schemas.microsoft.com/office/drawing/2014/main" id="{65619193-DB95-F52E-2B1A-B8BF17882B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2340000" cy="71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8" descr="06-ADRG">
            <a:extLst>
              <a:ext uri="{FF2B5EF4-FFF2-40B4-BE49-F238E27FC236}">
                <a16:creationId xmlns:a16="http://schemas.microsoft.com/office/drawing/2014/main" id="{625EF0BA-BB48-07DF-85BC-F10602156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0648"/>
            <a:ext cx="202304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E52A45C-F422-1F86-3B0E-545475CAA6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6632"/>
            <a:ext cx="2240629" cy="785120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DBAE706D-6205-48CB-BDA6-B4BB71C18B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055440" y="2060848"/>
            <a:ext cx="9720262" cy="357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308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Content Placeholder 2"/>
          <p:cNvSpPr>
            <a:spLocks noGrp="1"/>
          </p:cNvSpPr>
          <p:nvPr>
            <p:ph idx="1"/>
          </p:nvPr>
        </p:nvSpPr>
        <p:spPr>
          <a:xfrm>
            <a:off x="351082" y="1052736"/>
            <a:ext cx="11521280" cy="518457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C00000"/>
                </a:solidFill>
              </a:rPr>
              <a:t>Уровень освоения финансовых средств из НФРМР за период внедрения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 err="1">
                <a:solidFill>
                  <a:srgbClr val="C00000"/>
                </a:solidFill>
              </a:rPr>
              <a:t>тыс.леев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F9F8538-2FBF-B701-C724-EC0194F3EE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89978"/>
              </p:ext>
            </p:extLst>
          </p:nvPr>
        </p:nvGraphicFramePr>
        <p:xfrm>
          <a:off x="119336" y="1544655"/>
          <a:ext cx="11881319" cy="488374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03002">
                  <a:extLst>
                    <a:ext uri="{9D8B030D-6E8A-4147-A177-3AD203B41FA5}">
                      <a16:colId xmlns:a16="http://schemas.microsoft.com/office/drawing/2014/main" val="3588837595"/>
                    </a:ext>
                  </a:extLst>
                </a:gridCol>
                <a:gridCol w="1121261">
                  <a:extLst>
                    <a:ext uri="{9D8B030D-6E8A-4147-A177-3AD203B41FA5}">
                      <a16:colId xmlns:a16="http://schemas.microsoft.com/office/drawing/2014/main" val="2016437966"/>
                    </a:ext>
                  </a:extLst>
                </a:gridCol>
                <a:gridCol w="1117771">
                  <a:extLst>
                    <a:ext uri="{9D8B030D-6E8A-4147-A177-3AD203B41FA5}">
                      <a16:colId xmlns:a16="http://schemas.microsoft.com/office/drawing/2014/main" val="1174711759"/>
                    </a:ext>
                  </a:extLst>
                </a:gridCol>
                <a:gridCol w="1052482">
                  <a:extLst>
                    <a:ext uri="{9D8B030D-6E8A-4147-A177-3AD203B41FA5}">
                      <a16:colId xmlns:a16="http://schemas.microsoft.com/office/drawing/2014/main" val="1706885320"/>
                    </a:ext>
                  </a:extLst>
                </a:gridCol>
                <a:gridCol w="1126364">
                  <a:extLst>
                    <a:ext uri="{9D8B030D-6E8A-4147-A177-3AD203B41FA5}">
                      <a16:colId xmlns:a16="http://schemas.microsoft.com/office/drawing/2014/main" val="2774593184"/>
                    </a:ext>
                  </a:extLst>
                </a:gridCol>
                <a:gridCol w="1432497">
                  <a:extLst>
                    <a:ext uri="{9D8B030D-6E8A-4147-A177-3AD203B41FA5}">
                      <a16:colId xmlns:a16="http://schemas.microsoft.com/office/drawing/2014/main" val="365282324"/>
                    </a:ext>
                  </a:extLst>
                </a:gridCol>
                <a:gridCol w="1219907">
                  <a:extLst>
                    <a:ext uri="{9D8B030D-6E8A-4147-A177-3AD203B41FA5}">
                      <a16:colId xmlns:a16="http://schemas.microsoft.com/office/drawing/2014/main" val="88547564"/>
                    </a:ext>
                  </a:extLst>
                </a:gridCol>
                <a:gridCol w="1308035">
                  <a:extLst>
                    <a:ext uri="{9D8B030D-6E8A-4147-A177-3AD203B41FA5}">
                      <a16:colId xmlns:a16="http://schemas.microsoft.com/office/drawing/2014/main" val="2523162919"/>
                    </a:ext>
                  </a:extLst>
                </a:gridCol>
              </a:tblGrid>
              <a:tr h="13969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 проекта 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стоимость, согласно заявке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Стоимость из</a:t>
                      </a:r>
                      <a:r>
                        <a:rPr lang="ro-MD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(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НФРМР</a:t>
                      </a:r>
                      <a:r>
                        <a:rPr lang="ro-MD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Законтрактованные работы 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Выделено</a:t>
                      </a:r>
                      <a:r>
                        <a:rPr lang="ro-MD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</a:t>
                      </a:r>
                      <a:r>
                        <a:rPr lang="ro-MD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o-MD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НФРМР</a:t>
                      </a:r>
                      <a:r>
                        <a:rPr lang="ro-MD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Необходимая контрибуция для внедрения проекта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Освоено за 2024-2025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Степень выполнения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3843314"/>
                  </a:ext>
                </a:extLst>
              </a:tr>
              <a:tr h="71421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«Создание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туристического экскурсионного конно-спортивного комплекса «AT-</a:t>
                      </a:r>
                      <a:r>
                        <a:rPr lang="ru-RU" sz="16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Prolin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».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17 199,3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15 270,3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17 091,44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402,74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390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30304591"/>
                  </a:ext>
                </a:extLst>
              </a:tr>
              <a:tr h="12911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Создание условий для пост-инкубационного развития резидентов Бизнес инкубатора и Развитие экономики мун. Чадыр-Лунга, и региона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36 500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,0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,0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34 812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,0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22 955,36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6 515,25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99</a:t>
                      </a:r>
                      <a:r>
                        <a:rPr lang="ro-MD" sz="1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99</a:t>
                      </a:r>
                      <a:r>
                        <a:rPr lang="ro-MD" sz="1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075608"/>
                  </a:ext>
                </a:extLst>
              </a:tr>
              <a:tr h="12911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Строительство сетей водоснабжения и канализации района </a:t>
                      </a:r>
                      <a:r>
                        <a:rPr lang="ru-RU" sz="16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Заялпужье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в </a:t>
                      </a:r>
                      <a:r>
                        <a:rPr lang="ru-RU" sz="16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мун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. Комрат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6 211,68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5 590,51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4 695,27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4 225,74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4 695,27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9817633"/>
                  </a:ext>
                </a:extLst>
              </a:tr>
            </a:tbl>
          </a:graphicData>
        </a:graphic>
      </p:graphicFrame>
      <p:pic>
        <p:nvPicPr>
          <p:cNvPr id="5" name="Рисунок 7" descr="01-MADRM">
            <a:extLst>
              <a:ext uri="{FF2B5EF4-FFF2-40B4-BE49-F238E27FC236}">
                <a16:creationId xmlns:a16="http://schemas.microsoft.com/office/drawing/2014/main" id="{6F058A32-356F-8686-2F6E-DE866EA5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2340000" cy="71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8" descr="06-ADRG">
            <a:extLst>
              <a:ext uri="{FF2B5EF4-FFF2-40B4-BE49-F238E27FC236}">
                <a16:creationId xmlns:a16="http://schemas.microsoft.com/office/drawing/2014/main" id="{9FF6F412-DDBC-2AD8-743B-9658F90F8D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0648"/>
            <a:ext cx="202304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43A33CF-2F00-E554-383E-FDA633F9B2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6632"/>
            <a:ext cx="2240629" cy="78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175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Content Placeholder 2"/>
          <p:cNvSpPr>
            <a:spLocks noGrp="1"/>
          </p:cNvSpPr>
          <p:nvPr>
            <p:ph idx="1"/>
          </p:nvPr>
        </p:nvSpPr>
        <p:spPr>
          <a:xfrm>
            <a:off x="351082" y="1052736"/>
            <a:ext cx="11521280" cy="518457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C00000"/>
                </a:solidFill>
              </a:rPr>
              <a:t>Уровень освоения финансовых средств из НФРМР за период внедрения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 err="1">
                <a:solidFill>
                  <a:srgbClr val="C00000"/>
                </a:solidFill>
              </a:rPr>
              <a:t>тыс.леев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F9F8538-2FBF-B701-C724-EC0194F3EE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229470"/>
              </p:ext>
            </p:extLst>
          </p:nvPr>
        </p:nvGraphicFramePr>
        <p:xfrm>
          <a:off x="118925" y="1548791"/>
          <a:ext cx="11784632" cy="468852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474496">
                  <a:extLst>
                    <a:ext uri="{9D8B030D-6E8A-4147-A177-3AD203B41FA5}">
                      <a16:colId xmlns:a16="http://schemas.microsoft.com/office/drawing/2014/main" val="3588837595"/>
                    </a:ext>
                  </a:extLst>
                </a:gridCol>
                <a:gridCol w="1112137">
                  <a:extLst>
                    <a:ext uri="{9D8B030D-6E8A-4147-A177-3AD203B41FA5}">
                      <a16:colId xmlns:a16="http://schemas.microsoft.com/office/drawing/2014/main" val="2016437966"/>
                    </a:ext>
                  </a:extLst>
                </a:gridCol>
                <a:gridCol w="1064477">
                  <a:extLst>
                    <a:ext uri="{9D8B030D-6E8A-4147-A177-3AD203B41FA5}">
                      <a16:colId xmlns:a16="http://schemas.microsoft.com/office/drawing/2014/main" val="1174711759"/>
                    </a:ext>
                  </a:extLst>
                </a:gridCol>
                <a:gridCol w="1235532">
                  <a:extLst>
                    <a:ext uri="{9D8B030D-6E8A-4147-A177-3AD203B41FA5}">
                      <a16:colId xmlns:a16="http://schemas.microsoft.com/office/drawing/2014/main" val="1706885320"/>
                    </a:ext>
                  </a:extLst>
                </a:gridCol>
                <a:gridCol w="1031156">
                  <a:extLst>
                    <a:ext uri="{9D8B030D-6E8A-4147-A177-3AD203B41FA5}">
                      <a16:colId xmlns:a16="http://schemas.microsoft.com/office/drawing/2014/main" val="2774593184"/>
                    </a:ext>
                  </a:extLst>
                </a:gridCol>
                <a:gridCol w="1359464">
                  <a:extLst>
                    <a:ext uri="{9D8B030D-6E8A-4147-A177-3AD203B41FA5}">
                      <a16:colId xmlns:a16="http://schemas.microsoft.com/office/drawing/2014/main" val="365282324"/>
                    </a:ext>
                  </a:extLst>
                </a:gridCol>
                <a:gridCol w="1414550">
                  <a:extLst>
                    <a:ext uri="{9D8B030D-6E8A-4147-A177-3AD203B41FA5}">
                      <a16:colId xmlns:a16="http://schemas.microsoft.com/office/drawing/2014/main" val="88547564"/>
                    </a:ext>
                  </a:extLst>
                </a:gridCol>
                <a:gridCol w="1092820">
                  <a:extLst>
                    <a:ext uri="{9D8B030D-6E8A-4147-A177-3AD203B41FA5}">
                      <a16:colId xmlns:a16="http://schemas.microsoft.com/office/drawing/2014/main" val="2523162919"/>
                    </a:ext>
                  </a:extLst>
                </a:gridCol>
              </a:tblGrid>
              <a:tr h="12313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 проекта 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стоимость, согласно заявке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Стоимость из</a:t>
                      </a:r>
                      <a:r>
                        <a:rPr lang="ro-MD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(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НФРМР</a:t>
                      </a:r>
                      <a:r>
                        <a:rPr lang="ro-MD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Законтрактованные работы 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Выделено</a:t>
                      </a:r>
                      <a:r>
                        <a:rPr lang="ro-MD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</a:t>
                      </a:r>
                      <a:r>
                        <a:rPr lang="ro-MD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o-MD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НФРМР</a:t>
                      </a:r>
                      <a:r>
                        <a:rPr lang="ro-MD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Необходимая контрибуция для внедрения проекта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Освоено за 2024-2025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Степень выполнения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3843314"/>
                  </a:ext>
                </a:extLst>
              </a:tr>
              <a:tr h="99740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Улучшение культурной и образовательной жизни населения путем капитального ремонта Дома культуры в городе Вулканешты АТО Гагаузия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801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364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2402,74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987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30304591"/>
                  </a:ext>
                </a:extLst>
              </a:tr>
              <a:tr h="105247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обустройство парковой зоны и улучшение инфраструктуры подъездной дороги и пешеходного тротуара в районе </a:t>
                      </a:r>
                      <a:r>
                        <a:rPr lang="ru-RU" sz="1400" dirty="0" err="1">
                          <a:effectLst/>
                        </a:rPr>
                        <a:t>Туканяска</a:t>
                      </a:r>
                      <a:r>
                        <a:rPr lang="ru-RU" sz="1400" dirty="0">
                          <a:effectLst/>
                        </a:rPr>
                        <a:t>, Мун. Комрат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796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217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,0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11 067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ro-MD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1 106,71</a:t>
                      </a:r>
                      <a:endParaRPr lang="ro-MD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r>
                        <a:rPr lang="ro-MD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521,67</a:t>
                      </a:r>
                      <a:endParaRPr lang="ro-MD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598726"/>
                  </a:ext>
                </a:extLst>
              </a:tr>
              <a:tr h="14072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Проектирование системы отопления с использованием геотермальных насосов и с адаптацией существующей системы многоцелевого учебного блока лицея "Михай Эминеску"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3 863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3 477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3 640</a:t>
                      </a: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o-MD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0,0%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41075608"/>
                  </a:ext>
                </a:extLst>
              </a:tr>
            </a:tbl>
          </a:graphicData>
        </a:graphic>
      </p:graphicFrame>
      <p:pic>
        <p:nvPicPr>
          <p:cNvPr id="5" name="Рисунок 7" descr="01-MADRM">
            <a:extLst>
              <a:ext uri="{FF2B5EF4-FFF2-40B4-BE49-F238E27FC236}">
                <a16:creationId xmlns:a16="http://schemas.microsoft.com/office/drawing/2014/main" id="{6F058A32-356F-8686-2F6E-DE866EA5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2340000" cy="71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8" descr="06-ADRG">
            <a:extLst>
              <a:ext uri="{FF2B5EF4-FFF2-40B4-BE49-F238E27FC236}">
                <a16:creationId xmlns:a16="http://schemas.microsoft.com/office/drawing/2014/main" id="{9FF6F412-DDBC-2AD8-743B-9658F90F8D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0648"/>
            <a:ext cx="202304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43A33CF-2F00-E554-383E-FDA633F9B2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6632"/>
            <a:ext cx="2240629" cy="78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048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Content Placeholder 2"/>
          <p:cNvSpPr>
            <a:spLocks noGrp="1"/>
          </p:cNvSpPr>
          <p:nvPr>
            <p:ph idx="1"/>
          </p:nvPr>
        </p:nvSpPr>
        <p:spPr>
          <a:xfrm>
            <a:off x="910029" y="1378880"/>
            <a:ext cx="10515957" cy="3303664"/>
          </a:xfrm>
        </p:spPr>
        <p:txBody>
          <a:bodyPr>
            <a:noAutofit/>
          </a:bodyPr>
          <a:lstStyle/>
          <a:p>
            <a:pPr marL="1169988" indent="-1169988">
              <a:buNone/>
            </a:pP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Проект: </a:t>
            </a:r>
            <a:r>
              <a:rPr lang="ru-RU" sz="2200" b="1" u="sng" dirty="0">
                <a:latin typeface="Arial" panose="020B0604020202020204" pitchFamily="34" charset="0"/>
                <a:cs typeface="Arial" panose="020B0604020202020204" pitchFamily="34" charset="0"/>
              </a:rPr>
              <a:t>Создание туристического экскурсионного конноспортивного комплекса  «AT-</a:t>
            </a:r>
            <a:r>
              <a:rPr lang="ru-RU" sz="2200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Prolin</a:t>
            </a:r>
            <a:r>
              <a:rPr lang="ru-RU" sz="2200" b="1" u="sng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2200" u="sng" dirty="0">
                <a:latin typeface="Arial" panose="020B0604020202020204" pitchFamily="34" charset="0"/>
                <a:cs typeface="Arial" panose="020B0604020202020204" pitchFamily="34" charset="0"/>
              </a:rPr>
              <a:t> первый этап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Данный проект после актуализации и изменений в проектной документации прошёл этап оценки в агентстве государственных закупок. Работы были возобновлены в июле 2025 года, получено письмо о завершении работ в декабре 2025 года.</a:t>
            </a:r>
            <a:endParaRPr lang="ru-RU" sz="2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4</a:t>
            </a:fld>
            <a:endParaRPr lang="ro-RO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521772"/>
              </p:ext>
            </p:extLst>
          </p:nvPr>
        </p:nvGraphicFramePr>
        <p:xfrm>
          <a:off x="910029" y="4015496"/>
          <a:ext cx="10515957" cy="19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89">
                  <a:extLst>
                    <a:ext uri="{9D8B030D-6E8A-4147-A177-3AD203B41FA5}">
                      <a16:colId xmlns:a16="http://schemas.microsoft.com/office/drawing/2014/main" val="2485676690"/>
                    </a:ext>
                  </a:extLst>
                </a:gridCol>
                <a:gridCol w="2425193">
                  <a:extLst>
                    <a:ext uri="{9D8B030D-6E8A-4147-A177-3AD203B41FA5}">
                      <a16:colId xmlns:a16="http://schemas.microsoft.com/office/drawing/2014/main" val="3946379830"/>
                    </a:ext>
                  </a:extLst>
                </a:gridCol>
                <a:gridCol w="2832786">
                  <a:extLst>
                    <a:ext uri="{9D8B030D-6E8A-4147-A177-3AD203B41FA5}">
                      <a16:colId xmlns:a16="http://schemas.microsoft.com/office/drawing/2014/main" val="1860620411"/>
                    </a:ext>
                  </a:extLst>
                </a:gridCol>
                <a:gridCol w="2628989">
                  <a:extLst>
                    <a:ext uri="{9D8B030D-6E8A-4147-A177-3AD203B41FA5}">
                      <a16:colId xmlns:a16="http://schemas.microsoft.com/office/drawing/2014/main" val="3223392573"/>
                    </a:ext>
                  </a:extLst>
                </a:gridCol>
              </a:tblGrid>
              <a:tr h="293118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стоимость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которых: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5934782"/>
                  </a:ext>
                </a:extLst>
              </a:tr>
              <a:tr h="35940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НФРМР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Вклад заявителя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Освоенные средства по проекту 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261767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17 199 374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15 270 374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1 928 898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r>
                        <a:rPr lang="ro-MD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390</a:t>
                      </a:r>
                      <a:r>
                        <a:rPr lang="ro-MD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05158739"/>
                  </a:ext>
                </a:extLst>
              </a:tr>
            </a:tbl>
          </a:graphicData>
        </a:graphic>
      </p:graphicFrame>
      <p:pic>
        <p:nvPicPr>
          <p:cNvPr id="5" name="Рисунок 7" descr="01-MADRM">
            <a:extLst>
              <a:ext uri="{FF2B5EF4-FFF2-40B4-BE49-F238E27FC236}">
                <a16:creationId xmlns:a16="http://schemas.microsoft.com/office/drawing/2014/main" id="{A56A9D77-6BF5-A818-0B4A-97092D5CA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2340000" cy="71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8" descr="06-ADRG">
            <a:extLst>
              <a:ext uri="{FF2B5EF4-FFF2-40B4-BE49-F238E27FC236}">
                <a16:creationId xmlns:a16="http://schemas.microsoft.com/office/drawing/2014/main" id="{A698233D-0D63-84DB-9047-64F20C641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0648"/>
            <a:ext cx="202304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6F8D780-4806-7800-0B34-7733C70489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6632"/>
            <a:ext cx="2240629" cy="78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599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5</a:t>
            </a:fld>
            <a:endParaRPr lang="ro-RO"/>
          </a:p>
        </p:txBody>
      </p:sp>
      <p:pic>
        <p:nvPicPr>
          <p:cNvPr id="21" name="Рисунок 7" descr="01-MADRM">
            <a:extLst>
              <a:ext uri="{FF2B5EF4-FFF2-40B4-BE49-F238E27FC236}">
                <a16:creationId xmlns:a16="http://schemas.microsoft.com/office/drawing/2014/main" id="{D82E5FFF-48B5-9127-DFB6-D8AFCD4C31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2340000" cy="71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8" descr="06-ADRG">
            <a:extLst>
              <a:ext uri="{FF2B5EF4-FFF2-40B4-BE49-F238E27FC236}">
                <a16:creationId xmlns:a16="http://schemas.microsoft.com/office/drawing/2014/main" id="{61E87459-C147-E328-0F66-65AEEB905B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0648"/>
            <a:ext cx="202304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607DD3B-4898-4376-BCB2-555AF7E727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6632"/>
            <a:ext cx="2240629" cy="785120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55C8E7B-9FFA-6E27-AD4A-54F61CBC1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92" y="1189910"/>
            <a:ext cx="5157191" cy="515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A0686F0-C5BA-539F-8DBD-70F0D311DE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975" y="1189910"/>
            <a:ext cx="5157191" cy="51571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0107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Content Placeholder 2"/>
          <p:cNvSpPr>
            <a:spLocks noGrp="1"/>
          </p:cNvSpPr>
          <p:nvPr>
            <p:ph idx="1"/>
          </p:nvPr>
        </p:nvSpPr>
        <p:spPr>
          <a:xfrm>
            <a:off x="900380" y="1147288"/>
            <a:ext cx="10369152" cy="3805017"/>
          </a:xfrm>
        </p:spPr>
        <p:txBody>
          <a:bodyPr>
            <a:noAutofit/>
          </a:bodyPr>
          <a:lstStyle/>
          <a:p>
            <a:pPr marL="1254125" indent="-1254125" algn="just">
              <a:buNone/>
            </a:pP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Проект: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u="sng" dirty="0"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</a:t>
            </a:r>
            <a:r>
              <a:rPr lang="ru-RU" sz="2200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постинкубационного</a:t>
            </a:r>
            <a:r>
              <a:rPr lang="ru-RU" sz="2200" b="1" u="sng" dirty="0">
                <a:latin typeface="Arial" panose="020B0604020202020204" pitchFamily="34" charset="0"/>
                <a:cs typeface="Arial" panose="020B0604020202020204" pitchFamily="34" charset="0"/>
              </a:rPr>
              <a:t> развития резидентов Бизнес инкубатора и развитие экономики </a:t>
            </a:r>
            <a:r>
              <a:rPr lang="ru-RU" sz="2200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мун.Чадыр-Лунга</a:t>
            </a:r>
            <a:r>
              <a:rPr lang="ru-RU" sz="2200" b="1" u="sng" dirty="0">
                <a:latin typeface="Arial" panose="020B0604020202020204" pitchFamily="34" charset="0"/>
                <a:cs typeface="Arial" panose="020B0604020202020204" pitchFamily="34" charset="0"/>
              </a:rPr>
              <a:t> и региона</a:t>
            </a:r>
          </a:p>
          <a:p>
            <a:pPr marL="1073150" indent="-1073150" algn="just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Общая цель</a:t>
            </a:r>
            <a:r>
              <a:rPr lang="ro-RO" sz="20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развития крупных и средних предприятий в районах Чадыр-Лунга и Тараклия. (документация актуализирована, изменено решение НКСРРМ 03/23 от 24.01.2023)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Производственная площадь - 5</a:t>
            </a:r>
            <a:r>
              <a:rPr lang="ro-MD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200</a:t>
            </a:r>
            <a:r>
              <a:rPr lang="ro-MD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o-MD" sz="2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ctr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Бюджет проекта (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леев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</a:p>
          <a:p>
            <a:pPr marL="0" indent="0" algn="ctr"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6</a:t>
            </a:fld>
            <a:endParaRPr lang="ro-RO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661096"/>
              </p:ext>
            </p:extLst>
          </p:nvPr>
        </p:nvGraphicFramePr>
        <p:xfrm>
          <a:off x="381000" y="4762856"/>
          <a:ext cx="11569150" cy="1882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3662">
                  <a:extLst>
                    <a:ext uri="{9D8B030D-6E8A-4147-A177-3AD203B41FA5}">
                      <a16:colId xmlns:a16="http://schemas.microsoft.com/office/drawing/2014/main" val="1677227493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1047850763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3776697592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1943875998"/>
                    </a:ext>
                  </a:extLst>
                </a:gridCol>
                <a:gridCol w="2612720">
                  <a:extLst>
                    <a:ext uri="{9D8B030D-6E8A-4147-A177-3AD203B41FA5}">
                      <a16:colId xmlns:a16="http://schemas.microsoft.com/office/drawing/2014/main" val="2648012076"/>
                    </a:ext>
                  </a:extLst>
                </a:gridCol>
              </a:tblGrid>
              <a:tr h="324708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стоимость</a:t>
                      </a: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которых: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6301764"/>
                  </a:ext>
                </a:extLst>
              </a:tr>
              <a:tr h="107403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НФРМР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Вклад заявителя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Использованные средства НФРМР 2025 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Запланированные средства контрибуции 2025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86078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34 812 086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21 528 507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13 283 579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20 955,33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4 218 744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7929867"/>
                  </a:ext>
                </a:extLst>
              </a:tr>
            </a:tbl>
          </a:graphicData>
        </a:graphic>
      </p:graphicFrame>
      <p:pic>
        <p:nvPicPr>
          <p:cNvPr id="3" name="Рисунок 7" descr="01-MADRM">
            <a:extLst>
              <a:ext uri="{FF2B5EF4-FFF2-40B4-BE49-F238E27FC236}">
                <a16:creationId xmlns:a16="http://schemas.microsoft.com/office/drawing/2014/main" id="{C10F8581-A318-0DA6-824A-DCEBE6014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2340000" cy="71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8" descr="06-ADRG">
            <a:extLst>
              <a:ext uri="{FF2B5EF4-FFF2-40B4-BE49-F238E27FC236}">
                <a16:creationId xmlns:a16="http://schemas.microsoft.com/office/drawing/2014/main" id="{02374C85-3A15-1FA7-67BF-5450DEFCC8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0648"/>
            <a:ext cx="202304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6DF2D8-40E0-6A72-27A9-7F5D14C545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6632"/>
            <a:ext cx="2240629" cy="78512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367B39A-8052-8C8B-2717-5B39E485CF88}"/>
              </a:ext>
            </a:extLst>
          </p:cNvPr>
          <p:cNvSpPr txBox="1">
            <a:spLocks/>
          </p:cNvSpPr>
          <p:nvPr/>
        </p:nvSpPr>
        <p:spPr>
          <a:xfrm>
            <a:off x="3866329" y="1844825"/>
            <a:ext cx="5686055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AC83768-53F1-6D0C-A1DE-042AC4B35DF3}"/>
              </a:ext>
            </a:extLst>
          </p:cNvPr>
          <p:cNvSpPr txBox="1">
            <a:spLocks/>
          </p:cNvSpPr>
          <p:nvPr/>
        </p:nvSpPr>
        <p:spPr>
          <a:xfrm>
            <a:off x="2207568" y="235916"/>
            <a:ext cx="5686055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757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Content Placeholder 2"/>
          <p:cNvSpPr>
            <a:spLocks noGrp="1"/>
          </p:cNvSpPr>
          <p:nvPr>
            <p:ph idx="1"/>
          </p:nvPr>
        </p:nvSpPr>
        <p:spPr>
          <a:xfrm>
            <a:off x="324463" y="1080091"/>
            <a:ext cx="6047353" cy="280831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 Целевая группа проекта: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Резиденты Бизнес Инкубатора Чадыр-Лунга (17).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Средние и крупные предприятия. Создание 1000 рабочих мест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Жители в зоне влияния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мун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Чадыр-Лунга (радиус 25 км): 6 населенных пунктов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Чадыр-Лунгского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района и 3 населенных пунктов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Тараклийского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района (67,6 тыс. жителей).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7</a:t>
            </a:fld>
            <a:endParaRPr lang="ro-RO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2" b="9651"/>
          <a:stretch/>
        </p:blipFill>
        <p:spPr>
          <a:xfrm>
            <a:off x="779624" y="3975229"/>
            <a:ext cx="5316376" cy="2795150"/>
          </a:xfrm>
          <a:prstGeom prst="rect">
            <a:avLst/>
          </a:prstGeom>
        </p:spPr>
      </p:pic>
      <p:pic>
        <p:nvPicPr>
          <p:cNvPr id="5" name="Рисунок 7" descr="01-MADRM">
            <a:extLst>
              <a:ext uri="{FF2B5EF4-FFF2-40B4-BE49-F238E27FC236}">
                <a16:creationId xmlns:a16="http://schemas.microsoft.com/office/drawing/2014/main" id="{44934B52-A5BF-55E8-AC07-66DC2B5A6A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2340000" cy="71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8" descr="06-ADRG">
            <a:extLst>
              <a:ext uri="{FF2B5EF4-FFF2-40B4-BE49-F238E27FC236}">
                <a16:creationId xmlns:a16="http://schemas.microsoft.com/office/drawing/2014/main" id="{FD92E80A-8C68-C504-680E-2DF5FC6D4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0648"/>
            <a:ext cx="202304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58186C-38AA-C902-C9CC-88ABA6F9A5B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6632"/>
            <a:ext cx="2240629" cy="785120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небо, на открытом воздухе, строительство, земля&#10;&#10;Автоматически созданное описание">
            <a:extLst>
              <a:ext uri="{FF2B5EF4-FFF2-40B4-BE49-F238E27FC236}">
                <a16:creationId xmlns:a16="http://schemas.microsoft.com/office/drawing/2014/main" id="{65160F92-8475-6581-7F7D-453B4DC9963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770" y="1231442"/>
            <a:ext cx="3096344" cy="2322258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небо, на открытом воздухе, облако, строительство&#10;&#10;Автоматически созданное описание">
            <a:extLst>
              <a:ext uri="{FF2B5EF4-FFF2-40B4-BE49-F238E27FC236}">
                <a16:creationId xmlns:a16="http://schemas.microsoft.com/office/drawing/2014/main" id="{48DFCFC7-F26A-245D-4547-23A7C30C842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350" y="1114552"/>
            <a:ext cx="2203976" cy="2938634"/>
          </a:xfrm>
          <a:prstGeom prst="rect">
            <a:avLst/>
          </a:prstGeom>
        </p:spPr>
      </p:pic>
      <p:pic>
        <p:nvPicPr>
          <p:cNvPr id="17" name="Рисунок 16" descr="Изображение выглядит как небо, на открытом воздухе, железнодорожное полотно, земля&#10;&#10;Автоматически созданное описание">
            <a:extLst>
              <a:ext uri="{FF2B5EF4-FFF2-40B4-BE49-F238E27FC236}">
                <a16:creationId xmlns:a16="http://schemas.microsoft.com/office/drawing/2014/main" id="{D9D36515-5415-9C22-5F7F-A362534B6FF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770" y="3831181"/>
            <a:ext cx="3519364" cy="263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0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Content Placeholder 2"/>
          <p:cNvSpPr>
            <a:spLocks noGrp="1"/>
          </p:cNvSpPr>
          <p:nvPr>
            <p:ph idx="1"/>
          </p:nvPr>
        </p:nvSpPr>
        <p:spPr>
          <a:xfrm>
            <a:off x="767408" y="1021036"/>
            <a:ext cx="10801200" cy="3710516"/>
          </a:xfrm>
        </p:spPr>
        <p:txBody>
          <a:bodyPr>
            <a:noAutofit/>
          </a:bodyPr>
          <a:lstStyle/>
          <a:p>
            <a:pPr marL="1254125" indent="-1254125" algn="just">
              <a:buNone/>
            </a:pP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Проект: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u="sng" dirty="0">
                <a:latin typeface="Arial" panose="020B0604020202020204" pitchFamily="34" charset="0"/>
                <a:cs typeface="Arial" panose="020B0604020202020204" pitchFamily="34" charset="0"/>
              </a:rPr>
              <a:t>Улучшение культурной и образовательной жизни населения путем капитального ремонта здания Дома культуры в городе Вулканешты АТО Гагаузия</a:t>
            </a:r>
          </a:p>
          <a:p>
            <a:pPr marL="1073150" indent="-1073150" algn="just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Общая цель: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Достижение качественно нового уровня развития культуры и искусства путем воссоздания культурного центра г. Вулканешты.</a:t>
            </a:r>
          </a:p>
          <a:p>
            <a:pPr marL="1073150" indent="-1073150" algn="just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Конкретные цели: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73150" indent="-1073150" algn="just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1. Обеспечение доступности образовательных и культурных преимуществ для населения.</a:t>
            </a:r>
          </a:p>
          <a:p>
            <a:pPr marL="1073150" indent="-1073150" algn="just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2. Создание комфортных условий для жителей, персонала, студентов.</a:t>
            </a:r>
          </a:p>
          <a:p>
            <a:pPr marL="1073150" indent="-1073150" algn="just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3. Повышение конкурентоспособности города за счет изменения внешнего вида здания и ландшафтного дизайна.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8</a:t>
            </a:fld>
            <a:endParaRPr lang="ro-RO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459132"/>
              </p:ext>
            </p:extLst>
          </p:nvPr>
        </p:nvGraphicFramePr>
        <p:xfrm>
          <a:off x="335360" y="4814211"/>
          <a:ext cx="11648146" cy="1927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565">
                  <a:extLst>
                    <a:ext uri="{9D8B030D-6E8A-4147-A177-3AD203B41FA5}">
                      <a16:colId xmlns:a16="http://schemas.microsoft.com/office/drawing/2014/main" val="1677227493"/>
                    </a:ext>
                  </a:extLst>
                </a:gridCol>
                <a:gridCol w="2084406">
                  <a:extLst>
                    <a:ext uri="{9D8B030D-6E8A-4147-A177-3AD203B41FA5}">
                      <a16:colId xmlns:a16="http://schemas.microsoft.com/office/drawing/2014/main" val="1047850763"/>
                    </a:ext>
                  </a:extLst>
                </a:gridCol>
                <a:gridCol w="2047593">
                  <a:extLst>
                    <a:ext uri="{9D8B030D-6E8A-4147-A177-3AD203B41FA5}">
                      <a16:colId xmlns:a16="http://schemas.microsoft.com/office/drawing/2014/main" val="3776697592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1943875998"/>
                    </a:ext>
                  </a:extLst>
                </a:gridCol>
                <a:gridCol w="2664294">
                  <a:extLst>
                    <a:ext uri="{9D8B030D-6E8A-4147-A177-3AD203B41FA5}">
                      <a16:colId xmlns:a16="http://schemas.microsoft.com/office/drawing/2014/main" val="2648012076"/>
                    </a:ext>
                  </a:extLst>
                </a:gridCol>
              </a:tblGrid>
              <a:tr h="324708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стоимость</a:t>
                      </a: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которых: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6301764"/>
                  </a:ext>
                </a:extLst>
              </a:tr>
              <a:tr h="107403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НФРМР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Вклад заявителя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Освоено из НФРМР за 2024-2025 год  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Освоенные средства контрибуции на 2025 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8607820"/>
                  </a:ext>
                </a:extLst>
              </a:tr>
              <a:tr h="4239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14 245 800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12 821 245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1 424 582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r>
                        <a:rPr lang="ro-MD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390</a:t>
                      </a:r>
                      <a:r>
                        <a:rPr lang="ro-MD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626 532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7929867"/>
                  </a:ext>
                </a:extLst>
              </a:tr>
            </a:tbl>
          </a:graphicData>
        </a:graphic>
      </p:graphicFrame>
      <p:pic>
        <p:nvPicPr>
          <p:cNvPr id="3" name="Рисунок 7" descr="01-MADRM">
            <a:extLst>
              <a:ext uri="{FF2B5EF4-FFF2-40B4-BE49-F238E27FC236}">
                <a16:creationId xmlns:a16="http://schemas.microsoft.com/office/drawing/2014/main" id="{C10F8581-A318-0DA6-824A-DCEBE6014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2340000" cy="71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8" descr="06-ADRG">
            <a:extLst>
              <a:ext uri="{FF2B5EF4-FFF2-40B4-BE49-F238E27FC236}">
                <a16:creationId xmlns:a16="http://schemas.microsoft.com/office/drawing/2014/main" id="{02374C85-3A15-1FA7-67BF-5450DEFCC8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0648"/>
            <a:ext cx="202304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6DF2D8-40E0-6A72-27A9-7F5D14C545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6632"/>
            <a:ext cx="2240629" cy="78512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367B39A-8052-8C8B-2717-5B39E485CF88}"/>
              </a:ext>
            </a:extLst>
          </p:cNvPr>
          <p:cNvSpPr txBox="1">
            <a:spLocks/>
          </p:cNvSpPr>
          <p:nvPr/>
        </p:nvSpPr>
        <p:spPr>
          <a:xfrm>
            <a:off x="3866329" y="1844825"/>
            <a:ext cx="5686055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AC83768-53F1-6D0C-A1DE-042AC4B35DF3}"/>
              </a:ext>
            </a:extLst>
          </p:cNvPr>
          <p:cNvSpPr txBox="1">
            <a:spLocks/>
          </p:cNvSpPr>
          <p:nvPr/>
        </p:nvSpPr>
        <p:spPr>
          <a:xfrm>
            <a:off x="2207568" y="235916"/>
            <a:ext cx="5686055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406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49DD39E-F452-0B01-9759-FFC55FE16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D546-DF94-4E0D-92A3-79063F7917C0}" type="slidenum">
              <a:rPr lang="ro-RO" smtClean="0"/>
              <a:pPr/>
              <a:t>9</a:t>
            </a:fld>
            <a:endParaRPr lang="ro-RO"/>
          </a:p>
        </p:txBody>
      </p:sp>
      <p:pic>
        <p:nvPicPr>
          <p:cNvPr id="5" name="Рисунок 7" descr="01-MADRM">
            <a:extLst>
              <a:ext uri="{FF2B5EF4-FFF2-40B4-BE49-F238E27FC236}">
                <a16:creationId xmlns:a16="http://schemas.microsoft.com/office/drawing/2014/main" id="{1A0B4E8E-01B6-9559-0686-568E282E71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8640"/>
            <a:ext cx="2340000" cy="71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8" descr="06-ADRG">
            <a:extLst>
              <a:ext uri="{FF2B5EF4-FFF2-40B4-BE49-F238E27FC236}">
                <a16:creationId xmlns:a16="http://schemas.microsoft.com/office/drawing/2014/main" id="{038B4B2A-62AA-2D5E-62C6-3CE7FE83DB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0648"/>
            <a:ext cx="2023048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10233AE-FF1D-C64F-7DE0-4263B1068D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16632"/>
            <a:ext cx="2240629" cy="78512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2550BE7-B819-4E5D-9916-84B809BF9844}"/>
              </a:ext>
            </a:extLst>
          </p:cNvPr>
          <p:cNvSpPr/>
          <p:nvPr/>
        </p:nvSpPr>
        <p:spPr>
          <a:xfrm>
            <a:off x="1415480" y="1124744"/>
            <a:ext cx="9217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Капитальный ремонт здания Дома культуры в городе Вулканешты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02FC884-091E-E3CD-4530-EFDA40CFA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24" y="4077072"/>
            <a:ext cx="2841238" cy="213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ADAF189D-BB8E-67AE-59CA-62152E7D3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38" y="1747164"/>
            <a:ext cx="2841239" cy="213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Изображение выглядит как стена, в помещении, Потолочный светильник, дизайн интерьера&#10;&#10;Автоматически созданное описание">
            <a:extLst>
              <a:ext uri="{FF2B5EF4-FFF2-40B4-BE49-F238E27FC236}">
                <a16:creationId xmlns:a16="http://schemas.microsoft.com/office/drawing/2014/main" id="{1C414EDA-F407-257B-794E-A8C192071A7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2420888"/>
            <a:ext cx="2732094" cy="3642792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стена, потолок, в помещении, дизайн интерьера&#10;&#10;Автоматически созданное описание">
            <a:extLst>
              <a:ext uri="{FF2B5EF4-FFF2-40B4-BE49-F238E27FC236}">
                <a16:creationId xmlns:a16="http://schemas.microsoft.com/office/drawing/2014/main" id="{06DADBAA-FC0B-5D51-ABFF-EA99E34FE30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8905" y="1586409"/>
            <a:ext cx="2732095" cy="3642792"/>
          </a:xfrm>
          <a:prstGeom prst="rect">
            <a:avLst/>
          </a:prstGeom>
        </p:spPr>
      </p:pic>
      <p:pic>
        <p:nvPicPr>
          <p:cNvPr id="14" name="Рисунок 13" descr="Изображение выглядит как на открытом воздухе, строительство, небо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8143348C-39AD-6CD1-6240-9831902D637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561" y="1715649"/>
            <a:ext cx="2840744" cy="2130558"/>
          </a:xfrm>
          <a:prstGeom prst="rect">
            <a:avLst/>
          </a:prstGeom>
        </p:spPr>
      </p:pic>
      <p:pic>
        <p:nvPicPr>
          <p:cNvPr id="16" name="Рисунок 15" descr="Изображение выглядит как одежда, обувь, человек, куртка&#10;&#10;Автоматически созданное описание">
            <a:extLst>
              <a:ext uri="{FF2B5EF4-FFF2-40B4-BE49-F238E27FC236}">
                <a16:creationId xmlns:a16="http://schemas.microsoft.com/office/drawing/2014/main" id="{E4112916-7FC0-A828-962B-977F4CEFDE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330" y="4077072"/>
            <a:ext cx="3191205" cy="213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7009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10589</TotalTime>
  <Words>2023</Words>
  <Application>Microsoft Office PowerPoint</Application>
  <PresentationFormat>Широкоэкранный</PresentationFormat>
  <Paragraphs>259</Paragraphs>
  <Slides>16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6" baseType="lpstr">
      <vt:lpstr>Arial</vt:lpstr>
      <vt:lpstr>Calibri</vt:lpstr>
      <vt:lpstr>Google Sans</vt:lpstr>
      <vt:lpstr>Google Sans Text</vt:lpstr>
      <vt:lpstr>Times New Roman</vt:lpstr>
      <vt:lpstr>Tw Cen MT</vt:lpstr>
      <vt:lpstr>Tw Cen MT Condensed</vt:lpstr>
      <vt:lpstr>Wingdings</vt:lpstr>
      <vt:lpstr>Wingdings 3</vt:lpstr>
      <vt:lpstr>Интеграл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Митиогло Валерий</cp:lastModifiedBy>
  <cp:revision>753</cp:revision>
  <cp:lastPrinted>2020-09-24T07:34:06Z</cp:lastPrinted>
  <dcterms:created xsi:type="dcterms:W3CDTF">2011-05-12T05:56:06Z</dcterms:created>
  <dcterms:modified xsi:type="dcterms:W3CDTF">2026-03-17T07:00:57Z</dcterms:modified>
</cp:coreProperties>
</file>