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528" r:id="rId3"/>
    <p:sldId id="278" r:id="rId4"/>
    <p:sldId id="545" r:id="rId5"/>
    <p:sldId id="546" r:id="rId6"/>
    <p:sldId id="548" r:id="rId7"/>
    <p:sldId id="275" r:id="rId8"/>
  </p:sldIdLst>
  <p:sldSz cx="12192000" cy="6858000"/>
  <p:notesSz cx="6858000" cy="9144000"/>
  <p:defaultTextStyle>
    <a:defPPr>
      <a:defRPr lang="ru-M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0082" autoAdjust="0"/>
  </p:normalViewPr>
  <p:slideViewPr>
    <p:cSldViewPr snapToGrid="0">
      <p:cViewPr varScale="1">
        <p:scale>
          <a:sx n="130" d="100"/>
          <a:sy n="130" d="100"/>
        </p:scale>
        <p:origin x="145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MD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64ABDE-ED9C-4B48-A5BB-B86F2E9B68CB}" type="datetimeFigureOut">
              <a:rPr lang="ru-MD" smtClean="0"/>
              <a:t>22.06.2026</a:t>
            </a:fld>
            <a:endParaRPr lang="ru-MD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MD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MD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MD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D36B97-585E-4831-9416-6CBC45330557}" type="slidenum">
              <a:rPr lang="ru-MD" smtClean="0"/>
              <a:t>‹#›</a:t>
            </a:fld>
            <a:endParaRPr lang="ru-MD"/>
          </a:p>
        </p:txBody>
      </p:sp>
    </p:spTree>
    <p:extLst>
      <p:ext uri="{BB962C8B-B14F-4D97-AF65-F5344CB8AC3E}">
        <p14:creationId xmlns:p14="http://schemas.microsoft.com/office/powerpoint/2010/main" val="1252998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MD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D36B97-585E-4831-9416-6CBC45330557}" type="slidenum">
              <a:rPr lang="ru-MD" smtClean="0"/>
              <a:t>1</a:t>
            </a:fld>
            <a:endParaRPr lang="ru-MD"/>
          </a:p>
        </p:txBody>
      </p:sp>
    </p:spTree>
    <p:extLst>
      <p:ext uri="{BB962C8B-B14F-4D97-AF65-F5344CB8AC3E}">
        <p14:creationId xmlns:p14="http://schemas.microsoft.com/office/powerpoint/2010/main" val="3934431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5527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MD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D36B97-585E-4831-9416-6CBC45330557}" type="slidenum">
              <a:rPr lang="ru-MD" smtClean="0"/>
              <a:t>3</a:t>
            </a:fld>
            <a:endParaRPr lang="ru-MD"/>
          </a:p>
        </p:txBody>
      </p:sp>
    </p:spTree>
    <p:extLst>
      <p:ext uri="{BB962C8B-B14F-4D97-AF65-F5344CB8AC3E}">
        <p14:creationId xmlns:p14="http://schemas.microsoft.com/office/powerpoint/2010/main" val="6459766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D36B97-585E-4831-9416-6CBC45330557}" type="slidenum">
              <a:rPr lang="ru-MD" smtClean="0"/>
              <a:t>4</a:t>
            </a:fld>
            <a:endParaRPr lang="ru-MD"/>
          </a:p>
        </p:txBody>
      </p:sp>
    </p:spTree>
    <p:extLst>
      <p:ext uri="{BB962C8B-B14F-4D97-AF65-F5344CB8AC3E}">
        <p14:creationId xmlns:p14="http://schemas.microsoft.com/office/powerpoint/2010/main" val="23870424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D36B97-585E-4831-9416-6CBC45330557}" type="slidenum">
              <a:rPr lang="ru-MD" smtClean="0"/>
              <a:t>5</a:t>
            </a:fld>
            <a:endParaRPr lang="ru-MD"/>
          </a:p>
        </p:txBody>
      </p:sp>
    </p:spTree>
    <p:extLst>
      <p:ext uri="{BB962C8B-B14F-4D97-AF65-F5344CB8AC3E}">
        <p14:creationId xmlns:p14="http://schemas.microsoft.com/office/powerpoint/2010/main" val="20375361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D36B97-585E-4831-9416-6CBC45330557}" type="slidenum">
              <a:rPr lang="ru-MD" smtClean="0"/>
              <a:t>6</a:t>
            </a:fld>
            <a:endParaRPr lang="ru-MD"/>
          </a:p>
        </p:txBody>
      </p:sp>
    </p:spTree>
    <p:extLst>
      <p:ext uri="{BB962C8B-B14F-4D97-AF65-F5344CB8AC3E}">
        <p14:creationId xmlns:p14="http://schemas.microsoft.com/office/powerpoint/2010/main" val="3872844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D36B97-585E-4831-9416-6CBC45330557}" type="slidenum">
              <a:rPr lang="ru-MD" smtClean="0"/>
              <a:t>7</a:t>
            </a:fld>
            <a:endParaRPr lang="ru-MD"/>
          </a:p>
        </p:txBody>
      </p:sp>
    </p:spTree>
    <p:extLst>
      <p:ext uri="{BB962C8B-B14F-4D97-AF65-F5344CB8AC3E}">
        <p14:creationId xmlns:p14="http://schemas.microsoft.com/office/powerpoint/2010/main" val="1287555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E5CF48-AFAA-0971-45DA-1C4BB58509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MD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1556FB9-1F78-936F-ADFC-3E63E839A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MD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1B15C6-7E99-577A-5A98-0F7ABF5F4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FB3F-14AB-4887-99C0-0032EF1D368A}" type="datetimeFigureOut">
              <a:rPr lang="ru-MD" smtClean="0"/>
              <a:t>22.06.2026</a:t>
            </a:fld>
            <a:endParaRPr lang="ru-MD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0AF371-C06A-6FC8-EFCF-F2B331D23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MD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147D9F4-89FC-B5C9-A3D0-7AFBDC593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57F67-1635-49DA-986A-700A612DF139}" type="slidenum">
              <a:rPr lang="ru-MD" smtClean="0"/>
              <a:t>‹#›</a:t>
            </a:fld>
            <a:endParaRPr lang="ru-MD"/>
          </a:p>
        </p:txBody>
      </p:sp>
    </p:spTree>
    <p:extLst>
      <p:ext uri="{BB962C8B-B14F-4D97-AF65-F5344CB8AC3E}">
        <p14:creationId xmlns:p14="http://schemas.microsoft.com/office/powerpoint/2010/main" val="4047629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300B71-2471-0032-CC40-DBFB428FB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MD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9A43925-664A-38A1-1A2B-0CAEDB99DA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MD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D57A61D-80D3-6DC6-38F2-6DFA0F841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FB3F-14AB-4887-99C0-0032EF1D368A}" type="datetimeFigureOut">
              <a:rPr lang="ru-MD" smtClean="0"/>
              <a:t>22.06.2026</a:t>
            </a:fld>
            <a:endParaRPr lang="ru-MD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B945AE4-648E-A0E4-CC19-5D2561B1F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MD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1B6CEE-D985-F100-523B-EE6F4708E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57F67-1635-49DA-986A-700A612DF139}" type="slidenum">
              <a:rPr lang="ru-MD" smtClean="0"/>
              <a:t>‹#›</a:t>
            </a:fld>
            <a:endParaRPr lang="ru-MD"/>
          </a:p>
        </p:txBody>
      </p:sp>
    </p:spTree>
    <p:extLst>
      <p:ext uri="{BB962C8B-B14F-4D97-AF65-F5344CB8AC3E}">
        <p14:creationId xmlns:p14="http://schemas.microsoft.com/office/powerpoint/2010/main" val="2295391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BE33011-D4BB-C8AE-8C89-0839E05621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MD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D617771-5DC5-EA14-BB35-0E80725BC0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MD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752CF7-DB4E-D623-25EA-4831CECD0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FB3F-14AB-4887-99C0-0032EF1D368A}" type="datetimeFigureOut">
              <a:rPr lang="ru-MD" smtClean="0"/>
              <a:t>22.06.2026</a:t>
            </a:fld>
            <a:endParaRPr lang="ru-MD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117056-59C6-97CD-45F9-34FA281B5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MD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B2A2A23-CB73-8A70-1688-A57BA0636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57F67-1635-49DA-986A-700A612DF139}" type="slidenum">
              <a:rPr lang="ru-MD" smtClean="0"/>
              <a:t>‹#›</a:t>
            </a:fld>
            <a:endParaRPr lang="ru-MD"/>
          </a:p>
        </p:txBody>
      </p:sp>
    </p:spTree>
    <p:extLst>
      <p:ext uri="{BB962C8B-B14F-4D97-AF65-F5344CB8AC3E}">
        <p14:creationId xmlns:p14="http://schemas.microsoft.com/office/powerpoint/2010/main" val="363147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C8D1C3-B4B4-4616-0AEE-D8CC0BBC0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MD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3913F5-D515-0CEB-22BF-1474DC58FB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MD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88481CD-DB19-0BD4-EEBB-7F0E0ED6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FB3F-14AB-4887-99C0-0032EF1D368A}" type="datetimeFigureOut">
              <a:rPr lang="ru-MD" smtClean="0"/>
              <a:t>22.06.2026</a:t>
            </a:fld>
            <a:endParaRPr lang="ru-MD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A89FA63-BFD2-63BF-568B-80738F894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MD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679BB95-1667-50CE-66FA-14A171E80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57F67-1635-49DA-986A-700A612DF139}" type="slidenum">
              <a:rPr lang="ru-MD" smtClean="0"/>
              <a:t>‹#›</a:t>
            </a:fld>
            <a:endParaRPr lang="ru-MD"/>
          </a:p>
        </p:txBody>
      </p:sp>
    </p:spTree>
    <p:extLst>
      <p:ext uri="{BB962C8B-B14F-4D97-AF65-F5344CB8AC3E}">
        <p14:creationId xmlns:p14="http://schemas.microsoft.com/office/powerpoint/2010/main" val="533478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80AC8D-3750-CF24-5580-FC2A2BF03C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MD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EAA055C-7A4B-3988-E8DF-2EC3DE093F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5B3783A-3BEE-CBE5-95EB-FE2689DB6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FB3F-14AB-4887-99C0-0032EF1D368A}" type="datetimeFigureOut">
              <a:rPr lang="ru-MD" smtClean="0"/>
              <a:t>22.06.2026</a:t>
            </a:fld>
            <a:endParaRPr lang="ru-MD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9C0D999-D0B9-4CF1-3C61-7A3D601D8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MD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6CCF6E3-D881-3E8D-2C55-CD44A4E0A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57F67-1635-49DA-986A-700A612DF139}" type="slidenum">
              <a:rPr lang="ru-MD" smtClean="0"/>
              <a:t>‹#›</a:t>
            </a:fld>
            <a:endParaRPr lang="ru-MD"/>
          </a:p>
        </p:txBody>
      </p:sp>
    </p:spTree>
    <p:extLst>
      <p:ext uri="{BB962C8B-B14F-4D97-AF65-F5344CB8AC3E}">
        <p14:creationId xmlns:p14="http://schemas.microsoft.com/office/powerpoint/2010/main" val="656030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D333B3-7E86-52DF-126A-51A1FDE5C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MD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1FB7E6-45DF-89AF-FCC8-1017398DE4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MD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93F9039-3C12-8FB8-C53E-B13D11ACD3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MD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366FC5-A031-0A5F-C282-42B9F1E1A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FB3F-14AB-4887-99C0-0032EF1D368A}" type="datetimeFigureOut">
              <a:rPr lang="ru-MD" smtClean="0"/>
              <a:t>22.06.2026</a:t>
            </a:fld>
            <a:endParaRPr lang="ru-MD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CAEB4AE-DDE3-86EF-FD19-AC94F04C4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MD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A3BDD97-28A7-A9C0-7A23-2D0AD6001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57F67-1635-49DA-986A-700A612DF139}" type="slidenum">
              <a:rPr lang="ru-MD" smtClean="0"/>
              <a:t>‹#›</a:t>
            </a:fld>
            <a:endParaRPr lang="ru-MD"/>
          </a:p>
        </p:txBody>
      </p:sp>
    </p:spTree>
    <p:extLst>
      <p:ext uri="{BB962C8B-B14F-4D97-AF65-F5344CB8AC3E}">
        <p14:creationId xmlns:p14="http://schemas.microsoft.com/office/powerpoint/2010/main" val="1664931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0B21FF-31D4-EB02-4B10-00C871309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MD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4E38AE7-1D1A-970F-6C5A-B27282DABA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99F9CF3-7A19-E439-6BDA-0269F2ABB2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MD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9CF7C5D-9C20-3E85-CDBF-F217510155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9EED677-A6F8-71A6-0643-5CCDE1B1F3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MD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D66B528-9257-E695-A56D-74619115E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FB3F-14AB-4887-99C0-0032EF1D368A}" type="datetimeFigureOut">
              <a:rPr lang="ru-MD" smtClean="0"/>
              <a:t>22.06.2026</a:t>
            </a:fld>
            <a:endParaRPr lang="ru-MD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8DC9D20-1777-D427-E9CB-850D01C23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MD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9D58FE9-12BE-F83B-27B2-CB36B3D89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57F67-1635-49DA-986A-700A612DF139}" type="slidenum">
              <a:rPr lang="ru-MD" smtClean="0"/>
              <a:t>‹#›</a:t>
            </a:fld>
            <a:endParaRPr lang="ru-MD"/>
          </a:p>
        </p:txBody>
      </p:sp>
    </p:spTree>
    <p:extLst>
      <p:ext uri="{BB962C8B-B14F-4D97-AF65-F5344CB8AC3E}">
        <p14:creationId xmlns:p14="http://schemas.microsoft.com/office/powerpoint/2010/main" val="3607594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ED482C-98AA-3E16-74E9-850A20264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MD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EE80073-7918-E815-89C0-255F0C4D6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FB3F-14AB-4887-99C0-0032EF1D368A}" type="datetimeFigureOut">
              <a:rPr lang="ru-MD" smtClean="0"/>
              <a:t>22.06.2026</a:t>
            </a:fld>
            <a:endParaRPr lang="ru-MD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B6C451C-5874-F14E-66C4-5F421F539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MD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44ADECF-6F6A-AECC-F1D9-ED85A15EA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57F67-1635-49DA-986A-700A612DF139}" type="slidenum">
              <a:rPr lang="ru-MD" smtClean="0"/>
              <a:t>‹#›</a:t>
            </a:fld>
            <a:endParaRPr lang="ru-MD"/>
          </a:p>
        </p:txBody>
      </p:sp>
    </p:spTree>
    <p:extLst>
      <p:ext uri="{BB962C8B-B14F-4D97-AF65-F5344CB8AC3E}">
        <p14:creationId xmlns:p14="http://schemas.microsoft.com/office/powerpoint/2010/main" val="2423362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3ECD7F2-5A77-3F9A-CC8E-FD071E65F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FB3F-14AB-4887-99C0-0032EF1D368A}" type="datetimeFigureOut">
              <a:rPr lang="ru-MD" smtClean="0"/>
              <a:t>22.06.2026</a:t>
            </a:fld>
            <a:endParaRPr lang="ru-MD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B89827D-6A68-6310-63C8-DFD0EC8D2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MD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0B68DCE-C5F0-FA22-D243-77CF8DF63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57F67-1635-49DA-986A-700A612DF139}" type="slidenum">
              <a:rPr lang="ru-MD" smtClean="0"/>
              <a:t>‹#›</a:t>
            </a:fld>
            <a:endParaRPr lang="ru-MD"/>
          </a:p>
        </p:txBody>
      </p:sp>
    </p:spTree>
    <p:extLst>
      <p:ext uri="{BB962C8B-B14F-4D97-AF65-F5344CB8AC3E}">
        <p14:creationId xmlns:p14="http://schemas.microsoft.com/office/powerpoint/2010/main" val="782250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A444EC-DBDA-7D56-96A9-5EB588945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MD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9CC76B-5BC1-11DB-3125-53939E13CE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MD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E14428F-5BD1-4130-34E9-CA96530AE0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6E9EB14-6F2F-7BCE-6D82-BD44BF52B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FB3F-14AB-4887-99C0-0032EF1D368A}" type="datetimeFigureOut">
              <a:rPr lang="ru-MD" smtClean="0"/>
              <a:t>22.06.2026</a:t>
            </a:fld>
            <a:endParaRPr lang="ru-MD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2AF0D98-0499-66BB-8A04-7FF4BFA55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MD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254C134-5BEA-E033-65D4-6255DBBAA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57F67-1635-49DA-986A-700A612DF139}" type="slidenum">
              <a:rPr lang="ru-MD" smtClean="0"/>
              <a:t>‹#›</a:t>
            </a:fld>
            <a:endParaRPr lang="ru-MD"/>
          </a:p>
        </p:txBody>
      </p:sp>
    </p:spTree>
    <p:extLst>
      <p:ext uri="{BB962C8B-B14F-4D97-AF65-F5344CB8AC3E}">
        <p14:creationId xmlns:p14="http://schemas.microsoft.com/office/powerpoint/2010/main" val="1160460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9C5C84-1F18-11BD-38E3-EFE3970A6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MD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6A8D3BF-ED62-36F1-E63B-0781C0626D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MD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0E6C390-4F10-BE08-9E34-B8150ABA11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01E3662-9998-9E33-7130-555A0C505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FB3F-14AB-4887-99C0-0032EF1D368A}" type="datetimeFigureOut">
              <a:rPr lang="ru-MD" smtClean="0"/>
              <a:t>22.06.2026</a:t>
            </a:fld>
            <a:endParaRPr lang="ru-MD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DAEA339-94C5-60E3-4D87-2B8F6F9F9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MD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2688A0C-F5D6-3A61-A90B-3441A16FE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57F67-1635-49DA-986A-700A612DF139}" type="slidenum">
              <a:rPr lang="ru-MD" smtClean="0"/>
              <a:t>‹#›</a:t>
            </a:fld>
            <a:endParaRPr lang="ru-MD"/>
          </a:p>
        </p:txBody>
      </p:sp>
    </p:spTree>
    <p:extLst>
      <p:ext uri="{BB962C8B-B14F-4D97-AF65-F5344CB8AC3E}">
        <p14:creationId xmlns:p14="http://schemas.microsoft.com/office/powerpoint/2010/main" val="2332430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AB7E29-0890-14E6-8FE2-9985E27F3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MD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BEF54C5-FFC5-D4F5-57D5-32178A479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MD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133E6E-A755-AF5D-34F7-C28BDB0E35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4FB3F-14AB-4887-99C0-0032EF1D368A}" type="datetimeFigureOut">
              <a:rPr lang="ru-MD" smtClean="0"/>
              <a:t>22.06.2026</a:t>
            </a:fld>
            <a:endParaRPr lang="ru-MD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F2BFBD6-B04B-43CA-3D3A-DD699F6809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MD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5E2D93-08AB-83FE-ECBA-88797D733B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57F67-1635-49DA-986A-700A612DF139}" type="slidenum">
              <a:rPr lang="ru-MD" smtClean="0"/>
              <a:t>‹#›</a:t>
            </a:fld>
            <a:endParaRPr lang="ru-MD"/>
          </a:p>
        </p:txBody>
      </p:sp>
    </p:spTree>
    <p:extLst>
      <p:ext uri="{BB962C8B-B14F-4D97-AF65-F5344CB8AC3E}">
        <p14:creationId xmlns:p14="http://schemas.microsoft.com/office/powerpoint/2010/main" val="1899145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M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3" name="Rectangle 92">
            <a:extLst>
              <a:ext uri="{FF2B5EF4-FFF2-40B4-BE49-F238E27FC236}">
                <a16:creationId xmlns:a16="http://schemas.microsoft.com/office/drawing/2014/main" id="{87E5499B-AC4D-4A4A-8703-C49F282726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F97FCF-46EF-27D1-163E-6D9AFCCA01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87675" y="769257"/>
            <a:ext cx="4063999" cy="4798256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лет деятельности</a:t>
            </a:r>
            <a:br>
              <a:rPr lang="ru-RU" sz="4000" b="1" i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4000" b="1" i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i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Агентства Регионального Развития АТО Гагаузия </a:t>
            </a:r>
            <a:br>
              <a:rPr lang="ru-RU" sz="4000" b="1" i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4000" b="1" i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100" b="1" i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июнь 2016 - 2026</a:t>
            </a:r>
            <a:endParaRPr lang="ru-MD" sz="3100" b="1" i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3AF6A671-C637-4547-85F4-51B6D18813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6200000">
            <a:off x="2218698" y="2733627"/>
            <a:ext cx="1340409" cy="5777807"/>
            <a:chOff x="329184" y="2"/>
            <a:chExt cx="524256" cy="5777807"/>
          </a:xfrm>
        </p:grpSpPr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C575CF26-3D3C-4C5A-A2B7-00432016EF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521208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99413ED5-9ED4-4772-BCE4-2BCAE6B12E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2"/>
              <a:ext cx="524256" cy="566677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8625" y="269325"/>
            <a:ext cx="5346416" cy="61719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C43049EA-C27C-E9AA-3228-D485EC4D56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790"/>
          <a:stretch/>
        </p:blipFill>
        <p:spPr>
          <a:xfrm>
            <a:off x="2141259" y="420005"/>
            <a:ext cx="2448724" cy="2816352"/>
          </a:xfrm>
          <a:prstGeom prst="rect">
            <a:avLst/>
          </a:prstGeom>
        </p:spPr>
      </p:pic>
      <p:pic>
        <p:nvPicPr>
          <p:cNvPr id="3" name="Рисунок 2" descr="Изображение выглядит как текст, внешний, знак&#10;&#10;Автоматически созданное описание">
            <a:extLst>
              <a:ext uri="{FF2B5EF4-FFF2-40B4-BE49-F238E27FC236}">
                <a16:creationId xmlns:a16="http://schemas.microsoft.com/office/drawing/2014/main" id="{C776672E-0112-3D73-40F5-7EBB5E6295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1" y="4137635"/>
            <a:ext cx="4902440" cy="1429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9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6AA988-BBEB-F8AB-BBB1-56A355D45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64" y="2046224"/>
            <a:ext cx="2934208" cy="3147568"/>
          </a:xfrm>
        </p:spPr>
        <p:txBody>
          <a:bodyPr>
            <a:normAutofit/>
          </a:bodyPr>
          <a:lstStyle/>
          <a:p>
            <a:r>
              <a:rPr lang="ru-RU" sz="2800" b="1" i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 Агентстве Регионального Развития АТО Гагаузия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1726945-5204-F7F1-A524-DA37F1AB4A7C}"/>
              </a:ext>
            </a:extLst>
          </p:cNvPr>
          <p:cNvSpPr/>
          <p:nvPr/>
        </p:nvSpPr>
        <p:spPr>
          <a:xfrm>
            <a:off x="4145280" y="1040384"/>
            <a:ext cx="7534656" cy="5291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Агентство Регионального Развития АТО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- публичное учреждение с финансовой автономией. Образовано в 2016 году с целью содействия сбалансированному социально-экономическому развитию АТО Гагаузия, подчинено МИРР Республики Молдова. </a:t>
            </a:r>
          </a:p>
          <a:p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Сферы деятельности АТО Гагаузия: </a:t>
            </a:r>
          </a:p>
          <a:p>
            <a:pPr lvl="1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1. Планирование стратегий и программ </a:t>
            </a:r>
          </a:p>
          <a:p>
            <a:pPr lvl="1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2. Управление проектами регионального развития, реализуемыми в регионе развития АТО Гагаузия </a:t>
            </a:r>
          </a:p>
          <a:p>
            <a:pPr lvl="1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3. 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</a:rPr>
              <a:t>Внутрирегиональное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, межрегиональное и международное сотрудничество </a:t>
            </a:r>
          </a:p>
          <a:p>
            <a:pPr lvl="1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4. Развитие потенциала субъектов регионального развития </a:t>
            </a:r>
          </a:p>
          <a:p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Цели в развитии региона: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Обеспечение доступа к качественным государственным услугам;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Устойчивый экономический рост и повышение конкурентоспособности региона;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Совершенствование системы управления в области регионального развития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Glober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D2ED98B-2EC2-F4D8-73EC-691DC017D6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6346" y="173805"/>
            <a:ext cx="2057913" cy="53809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668711C-3C6B-05C0-B23D-0973A2B324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197709"/>
            <a:ext cx="2362200" cy="67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605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903101-63D2-C8CB-DC88-1EA82421E5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6346" y="173805"/>
            <a:ext cx="2057913" cy="53809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5B5C8FF-D8C8-E852-F08E-7C124B6C4C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562" y="89531"/>
            <a:ext cx="2547700" cy="722675"/>
          </a:xfrm>
          <a:prstGeom prst="rect">
            <a:avLst/>
          </a:prstGeom>
        </p:spPr>
      </p:pic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0A98BC62-5894-EFD1-3F50-F74737E56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961" y="4164773"/>
            <a:ext cx="3836416" cy="20320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4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отдела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br>
              <a:rPr lang="en-US" sz="2800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1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2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работников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, </a:t>
            </a:r>
            <a:br>
              <a:rPr lang="en-US" sz="2800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(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1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800" dirty="0" err="1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ед.вакантная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)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Рисунок 2" descr="Изображение выглядит как текст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658B9CF8-8D6F-E6DE-C355-E3D7A3F8D8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3120" y="994299"/>
            <a:ext cx="7795667" cy="5630941"/>
          </a:xfrm>
          <a:prstGeom prst="rect">
            <a:avLst/>
          </a:prstGeom>
        </p:spPr>
      </p:pic>
      <p:pic>
        <p:nvPicPr>
          <p:cNvPr id="4" name="Рисунок 3" descr="Изображение выглядит как карта, текст, диаграмма, атлас&#10;&#10;Автоматически созданное описание">
            <a:extLst>
              <a:ext uri="{FF2B5EF4-FFF2-40B4-BE49-F238E27FC236}">
                <a16:creationId xmlns:a16="http://schemas.microsoft.com/office/drawing/2014/main" id="{E58A5C8B-0F6F-86CB-6FF8-C022033931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8961" y="1194817"/>
            <a:ext cx="3207567" cy="2587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51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322962-B451-48F4-B533-50929A08C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971" y="137887"/>
            <a:ext cx="11430000" cy="725714"/>
          </a:xfrm>
        </p:spPr>
        <p:txBody>
          <a:bodyPr>
            <a:noAutofit/>
          </a:bodyPr>
          <a:lstStyle/>
          <a:p>
            <a:pPr algn="ctr"/>
            <a:r>
              <a:rPr lang="ru-RU" sz="2000" b="1" i="1" dirty="0">
                <a:solidFill>
                  <a:srgbClr val="C00000"/>
                </a:solidFill>
                <a:latin typeface="Arial Black" panose="020B0A04020102020204" pitchFamily="34" charset="0"/>
              </a:rPr>
              <a:t>За 10 лет </a:t>
            </a:r>
            <a:r>
              <a:rPr lang="ru-RU" sz="2000" i="1" dirty="0">
                <a:solidFill>
                  <a:srgbClr val="C00000"/>
                </a:solidFill>
                <a:latin typeface="Arial Black" panose="020B0A04020102020204" pitchFamily="34" charset="0"/>
              </a:rPr>
              <a:t>реализованы проекты из средств НФРМР </a:t>
            </a:r>
            <a:r>
              <a:rPr lang="ru-RU" sz="2000" b="1" i="1" dirty="0">
                <a:solidFill>
                  <a:srgbClr val="C00000"/>
                </a:solidFill>
                <a:latin typeface="Arial Black" panose="020B0A04020102020204" pitchFamily="34" charset="0"/>
              </a:rPr>
              <a:t>на 140 млн. леев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C897F4-9051-4683-BDEF-3FF48F79EE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F0B94DB6-2526-4C6E-9996-2CECC37D07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616528"/>
              </p:ext>
            </p:extLst>
          </p:nvPr>
        </p:nvGraphicFramePr>
        <p:xfrm>
          <a:off x="740230" y="614362"/>
          <a:ext cx="10791371" cy="59171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2248">
                  <a:extLst>
                    <a:ext uri="{9D8B030D-6E8A-4147-A177-3AD203B41FA5}">
                      <a16:colId xmlns:a16="http://schemas.microsoft.com/office/drawing/2014/main" val="3235178786"/>
                    </a:ext>
                  </a:extLst>
                </a:gridCol>
                <a:gridCol w="5625250">
                  <a:extLst>
                    <a:ext uri="{9D8B030D-6E8A-4147-A177-3AD203B41FA5}">
                      <a16:colId xmlns:a16="http://schemas.microsoft.com/office/drawing/2014/main" val="3821288026"/>
                    </a:ext>
                  </a:extLst>
                </a:gridCol>
                <a:gridCol w="1541291">
                  <a:extLst>
                    <a:ext uri="{9D8B030D-6E8A-4147-A177-3AD203B41FA5}">
                      <a16:colId xmlns:a16="http://schemas.microsoft.com/office/drawing/2014/main" val="2854888673"/>
                    </a:ext>
                  </a:extLst>
                </a:gridCol>
                <a:gridCol w="1541291">
                  <a:extLst>
                    <a:ext uri="{9D8B030D-6E8A-4147-A177-3AD203B41FA5}">
                      <a16:colId xmlns:a16="http://schemas.microsoft.com/office/drawing/2014/main" val="3567531989"/>
                    </a:ext>
                  </a:extLst>
                </a:gridCol>
                <a:gridCol w="1541291">
                  <a:extLst>
                    <a:ext uri="{9D8B030D-6E8A-4147-A177-3AD203B41FA5}">
                      <a16:colId xmlns:a16="http://schemas.microsoft.com/office/drawing/2014/main" val="1526911075"/>
                    </a:ext>
                  </a:extLst>
                </a:gridCol>
              </a:tblGrid>
              <a:tr h="3791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№ п/п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Наименование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Сумма всего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НФРМР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Контрибуция 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/>
                </a:tc>
                <a:extLst>
                  <a:ext uri="{0D108BD9-81ED-4DB2-BD59-A6C34878D82A}">
                    <a16:rowId xmlns:a16="http://schemas.microsoft.com/office/drawing/2014/main" val="3273379922"/>
                  </a:ext>
                </a:extLst>
              </a:tr>
              <a:tr h="4904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Создание туристического экскурсионного конноспортивного комплекса «AT-Prolin»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14 213 400</a:t>
                      </a: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12 619 300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 anchor="ctr"/>
                </a:tc>
                <a:extLst>
                  <a:ext uri="{0D108BD9-81ED-4DB2-BD59-A6C34878D82A}">
                    <a16:rowId xmlns:a16="http://schemas.microsoft.com/office/drawing/2014/main" val="1418866884"/>
                  </a:ext>
                </a:extLst>
              </a:tr>
              <a:tr h="8229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Внедрение непрерывного образования в области предпринимательства в сельской местности посредством гибридных форматов обучения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REDI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434 700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384 700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50 000.00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 anchor="ctr"/>
                </a:tc>
                <a:extLst>
                  <a:ext uri="{0D108BD9-81ED-4DB2-BD59-A6C34878D82A}">
                    <a16:rowId xmlns:a16="http://schemas.microsoft.com/office/drawing/2014/main" val="3942599145"/>
                  </a:ext>
                </a:extLst>
              </a:tr>
              <a:tr h="5126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Строительство станции очистки сточных вод в </a:t>
                      </a:r>
                      <a:r>
                        <a:rPr lang="ru-RU" sz="1400" dirty="0" err="1">
                          <a:effectLst/>
                        </a:rPr>
                        <a:t>мун</a:t>
                      </a:r>
                      <a:r>
                        <a:rPr lang="ru-RU" sz="1400" dirty="0">
                          <a:effectLst/>
                        </a:rPr>
                        <a:t>. Чадыр-Лунга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 ТЭО и проект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2 540 000</a:t>
                      </a: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2 286 000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 anchor="ctr"/>
                </a:tc>
                <a:extLst>
                  <a:ext uri="{0D108BD9-81ED-4DB2-BD59-A6C34878D82A}">
                    <a16:rowId xmlns:a16="http://schemas.microsoft.com/office/drawing/2014/main" val="610609853"/>
                  </a:ext>
                </a:extLst>
              </a:tr>
              <a:tr h="4904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Улучшение условий проживания и досуга жителей зоны ревитализации Ч-Л – 1 этап.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3 591 478,87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2 676 370,05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915 108,82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 anchor="ctr"/>
                </a:tc>
                <a:extLst>
                  <a:ext uri="{0D108BD9-81ED-4DB2-BD59-A6C34878D82A}">
                    <a16:rowId xmlns:a16="http://schemas.microsoft.com/office/drawing/2014/main" val="1795141861"/>
                  </a:ext>
                </a:extLst>
              </a:tr>
              <a:tr h="10328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Повышение конкурентоспособности производителей фруктов и столового винограда в регионе развития АТО Гагаузия.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«Упаковочный двор»  (</a:t>
                      </a:r>
                      <a:r>
                        <a:rPr lang="ru-RU" sz="1400" b="1" i="1" dirty="0">
                          <a:effectLst/>
                        </a:rPr>
                        <a:t>проект</a:t>
                      </a:r>
                      <a:r>
                        <a:rPr lang="ru-RU" sz="1400" dirty="0">
                          <a:effectLst/>
                        </a:rPr>
                        <a:t> 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highlight>
                            <a:srgbClr val="FFFF00"/>
                          </a:highlight>
                        </a:rPr>
                        <a:t>23 047 000</a:t>
                      </a:r>
                      <a:endParaRPr lang="ru-RU" sz="1400">
                        <a:effectLst/>
                      </a:endParaRP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</a:rPr>
                        <a:t>20 561 062</a:t>
                      </a:r>
                      <a:endParaRPr lang="ru-RU" sz="1400" dirty="0">
                        <a:effectLst/>
                      </a:endParaRP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ru-RU" sz="1400" dirty="0">
                        <a:effectLst/>
                      </a:endParaRP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2 500 000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 anchor="ctr"/>
                </a:tc>
                <a:extLst>
                  <a:ext uri="{0D108BD9-81ED-4DB2-BD59-A6C34878D82A}">
                    <a16:rowId xmlns:a16="http://schemas.microsoft.com/office/drawing/2014/main" val="3287263035"/>
                  </a:ext>
                </a:extLst>
              </a:tr>
              <a:tr h="6567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6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Создание условий для постинкубационного развития резидентов Бизнес инкубатора и Развитие экономики мун. Чадыр-Лунга, и региона.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ASENA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highlight>
                            <a:srgbClr val="FFFF00"/>
                          </a:highlight>
                        </a:rPr>
                        <a:t>38 467 700</a:t>
                      </a:r>
                      <a:endParaRPr lang="ru-RU" sz="1400">
                        <a:effectLst/>
                      </a:endParaRP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</a:rPr>
                        <a:t>22 500 000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 anchor="ctr"/>
                </a:tc>
                <a:extLst>
                  <a:ext uri="{0D108BD9-81ED-4DB2-BD59-A6C34878D82A}">
                    <a16:rowId xmlns:a16="http://schemas.microsoft.com/office/drawing/2014/main" val="1954905988"/>
                  </a:ext>
                </a:extLst>
              </a:tr>
              <a:tr h="8229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Îmbunătățirea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vieții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culturale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și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educaționale</a:t>
                      </a:r>
                      <a:r>
                        <a:rPr lang="ru-RU" sz="1400" dirty="0">
                          <a:effectLst/>
                        </a:rPr>
                        <a:t> a </a:t>
                      </a:r>
                      <a:r>
                        <a:rPr lang="ru-RU" sz="1400" dirty="0" err="1">
                          <a:effectLst/>
                        </a:rPr>
                        <a:t>populației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printr</a:t>
                      </a:r>
                      <a:r>
                        <a:rPr lang="ru-RU" sz="1400" dirty="0">
                          <a:effectLst/>
                        </a:rPr>
                        <a:t>-o </a:t>
                      </a:r>
                      <a:r>
                        <a:rPr lang="ru-RU" sz="1400" dirty="0" err="1">
                          <a:effectLst/>
                        </a:rPr>
                        <a:t>revizie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majoră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la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călărirea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Casei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de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Cultură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din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orașul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Vulcănești</a:t>
                      </a:r>
                      <a:r>
                        <a:rPr lang="ru-RU" sz="1400" dirty="0">
                          <a:effectLst/>
                        </a:rPr>
                        <a:t> UTA </a:t>
                      </a:r>
                      <a:r>
                        <a:rPr lang="ru-RU" sz="1400" dirty="0" err="1">
                          <a:effectLst/>
                        </a:rPr>
                        <a:t>Găgăuzia</a:t>
                      </a:r>
                      <a:r>
                        <a:rPr lang="ru-RU" sz="1400" dirty="0">
                          <a:effectLst/>
                        </a:rPr>
                        <a:t>      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ДК Вулканешты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highlight>
                            <a:srgbClr val="FFFF00"/>
                          </a:highlight>
                        </a:rPr>
                        <a:t>14 245 828,57</a:t>
                      </a:r>
                      <a:endParaRPr lang="ru-RU" sz="1400">
                        <a:effectLst/>
                      </a:endParaRP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</a:rPr>
                        <a:t>12 821 245,71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85" marR="49285" marT="0" marB="0" anchor="ctr"/>
                </a:tc>
                <a:extLst>
                  <a:ext uri="{0D108BD9-81ED-4DB2-BD59-A6C34878D82A}">
                    <a16:rowId xmlns:a16="http://schemas.microsoft.com/office/drawing/2014/main" val="36012978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4554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22B37D5B-00EC-4108-9281-C7C47B6D19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9434179"/>
              </p:ext>
            </p:extLst>
          </p:nvPr>
        </p:nvGraphicFramePr>
        <p:xfrm>
          <a:off x="718457" y="500743"/>
          <a:ext cx="10791373" cy="59315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2250">
                  <a:extLst>
                    <a:ext uri="{9D8B030D-6E8A-4147-A177-3AD203B41FA5}">
                      <a16:colId xmlns:a16="http://schemas.microsoft.com/office/drawing/2014/main" val="2486773436"/>
                    </a:ext>
                  </a:extLst>
                </a:gridCol>
                <a:gridCol w="5625247">
                  <a:extLst>
                    <a:ext uri="{9D8B030D-6E8A-4147-A177-3AD203B41FA5}">
                      <a16:colId xmlns:a16="http://schemas.microsoft.com/office/drawing/2014/main" val="180508999"/>
                    </a:ext>
                  </a:extLst>
                </a:gridCol>
                <a:gridCol w="1541292">
                  <a:extLst>
                    <a:ext uri="{9D8B030D-6E8A-4147-A177-3AD203B41FA5}">
                      <a16:colId xmlns:a16="http://schemas.microsoft.com/office/drawing/2014/main" val="3821233928"/>
                    </a:ext>
                  </a:extLst>
                </a:gridCol>
                <a:gridCol w="1541292">
                  <a:extLst>
                    <a:ext uri="{9D8B030D-6E8A-4147-A177-3AD203B41FA5}">
                      <a16:colId xmlns:a16="http://schemas.microsoft.com/office/drawing/2014/main" val="3992586694"/>
                    </a:ext>
                  </a:extLst>
                </a:gridCol>
                <a:gridCol w="1541292">
                  <a:extLst>
                    <a:ext uri="{9D8B030D-6E8A-4147-A177-3AD203B41FA5}">
                      <a16:colId xmlns:a16="http://schemas.microsoft.com/office/drawing/2014/main" val="2067489440"/>
                    </a:ext>
                  </a:extLst>
                </a:gridCol>
              </a:tblGrid>
              <a:tr h="9164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</a:rPr>
                        <a:t>Spațiu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</a:rPr>
                        <a:t>de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</a:rPr>
                        <a:t>interacțiune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: 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</a:rPr>
                        <a:t>amenajarea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</a:rPr>
                        <a:t>zonei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</a:rPr>
                        <a:t>parcului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</a:rPr>
                        <a:t>și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</a:rPr>
                        <a:t>îmbunătățirea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</a:rPr>
                        <a:t>infrastructurii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</a:rPr>
                        <a:t>drumului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</a:rPr>
                        <a:t>de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</a:rPr>
                        <a:t>acces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</a:rPr>
                        <a:t>și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 a 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</a:rPr>
                        <a:t>trotuarului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</a:rPr>
                        <a:t>pietonal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</a:rPr>
                        <a:t>în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</a:rPr>
                        <a:t>cartierul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</a:rPr>
                        <a:t>Tukaneasca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</a:rPr>
                        <a:t>mun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. 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</a:rPr>
                        <a:t>Comrat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       ПАРК 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</a:rPr>
                        <a:t>Туканяска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11 067 189,74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9 960 470,77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1 106 718,97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6415671"/>
                  </a:ext>
                </a:extLst>
              </a:tr>
              <a:tr h="9164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Construcția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rețelelor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de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alimentare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cu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apă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și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canalizare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din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raionul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Zayalpujie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din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mun</a:t>
                      </a:r>
                      <a:r>
                        <a:rPr lang="ru-RU" sz="1400" dirty="0">
                          <a:effectLst/>
                        </a:rPr>
                        <a:t>. </a:t>
                      </a:r>
                      <a:r>
                        <a:rPr lang="ru-RU" sz="1400" dirty="0" err="1">
                          <a:effectLst/>
                        </a:rPr>
                        <a:t>Comrat</a:t>
                      </a:r>
                      <a:r>
                        <a:rPr lang="ru-RU" sz="1400" dirty="0">
                          <a:effectLst/>
                        </a:rPr>
                        <a:t>   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Заялпужье</a:t>
                      </a:r>
                      <a:r>
                        <a:rPr lang="ru-RU" sz="1400" dirty="0">
                          <a:effectLst/>
                        </a:rPr>
                        <a:t> Комрат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6 211 684,00</a:t>
                      </a: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5 590 515,60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621 168,40 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/>
                </a:tc>
                <a:extLst>
                  <a:ext uri="{0D108BD9-81ED-4DB2-BD59-A6C34878D82A}">
                    <a16:rowId xmlns:a16="http://schemas.microsoft.com/office/drawing/2014/main" val="3114548114"/>
                  </a:ext>
                </a:extLst>
              </a:tr>
              <a:tr h="6848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Extinderea rețelelor orășenești de canalizare în cartierul „Tanc” din municipiul Comrat   ТАНК канализация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9 307 678,22</a:t>
                      </a: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8 375 979,63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931 699,59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/>
                </a:tc>
                <a:extLst>
                  <a:ext uri="{0D108BD9-81ED-4DB2-BD59-A6C34878D82A}">
                    <a16:rowId xmlns:a16="http://schemas.microsoft.com/office/drawing/2014/main" val="1751021601"/>
                  </a:ext>
                </a:extLst>
              </a:tr>
              <a:tr h="9164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Îmbunătățirea condițiilor de viață și de agrement pentru locuitorii zonei de revitalizare a municipiului Ceadâr-Lunga, etapa II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ревитализации Ч-Л – 2 этап.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5 755 607,37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5 180 046,63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575 560,74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/>
                </a:tc>
                <a:extLst>
                  <a:ext uri="{0D108BD9-81ED-4DB2-BD59-A6C34878D82A}">
                    <a16:rowId xmlns:a16="http://schemas.microsoft.com/office/drawing/2014/main" val="2559323366"/>
                  </a:ext>
                </a:extLst>
              </a:tr>
              <a:tr h="4531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„Dezvoltarea atractivității turistice a regiunii prin reconstrucția drumului L-639 Ferapontievca – Avdarma – Chiriet-Lunga”.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29 960 749, 48  </a:t>
                      </a: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4 999 999, 68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/>
                </a:tc>
                <a:extLst>
                  <a:ext uri="{0D108BD9-81ED-4DB2-BD59-A6C34878D82A}">
                    <a16:rowId xmlns:a16="http://schemas.microsoft.com/office/drawing/2014/main" val="2903058754"/>
                  </a:ext>
                </a:extLst>
              </a:tr>
              <a:tr h="4531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«Complexul măsurilor de eficiență energetică a Centrului de Sănătate mun. Comrat»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12 613 555,06 </a:t>
                      </a:r>
                      <a:endParaRPr lang="ru-RU" sz="1400">
                        <a:effectLst/>
                      </a:endParaRP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8 777 750,23 </a:t>
                      </a:r>
                      <a:endParaRPr lang="ru-RU" sz="1400">
                        <a:effectLst/>
                      </a:endParaRP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3 835 804,83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/>
                </a:tc>
                <a:extLst>
                  <a:ext uri="{0D108BD9-81ED-4DB2-BD59-A6C34878D82A}">
                    <a16:rowId xmlns:a16="http://schemas.microsoft.com/office/drawing/2014/main" val="1682366525"/>
                  </a:ext>
                </a:extLst>
              </a:tr>
              <a:tr h="4531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14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«Dezvoltarea ifrastructurii și accesului rutier la incubatorul de afaceri din mun. Ceadîr-Lunga»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9 627,65 </a:t>
                      </a:r>
                      <a:endParaRPr lang="ru-RU" sz="1400">
                        <a:effectLst/>
                      </a:endParaRP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9 515,89 </a:t>
                      </a:r>
                      <a:endParaRPr lang="ru-RU" sz="1400">
                        <a:effectLst/>
                      </a:endParaRP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111,76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/>
                </a:tc>
                <a:extLst>
                  <a:ext uri="{0D108BD9-81ED-4DB2-BD59-A6C34878D82A}">
                    <a16:rowId xmlns:a16="http://schemas.microsoft.com/office/drawing/2014/main" val="3027473218"/>
                  </a:ext>
                </a:extLst>
              </a:tr>
              <a:tr h="4531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„Optimizarea sistemului gestionării deșeurilor solide în raionul Vulcănești”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5 492,45 </a:t>
                      </a:r>
                      <a:endParaRPr lang="ru-RU" sz="1400">
                        <a:effectLst/>
                      </a:endParaRP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5 166,95 </a:t>
                      </a:r>
                      <a:endParaRPr lang="ru-RU" sz="1400">
                        <a:effectLst/>
                      </a:endParaRP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325,5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/>
                </a:tc>
                <a:extLst>
                  <a:ext uri="{0D108BD9-81ED-4DB2-BD59-A6C34878D82A}">
                    <a16:rowId xmlns:a16="http://schemas.microsoft.com/office/drawing/2014/main" val="2998892942"/>
                  </a:ext>
                </a:extLst>
              </a:tr>
              <a:tr h="6848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«Amenajarea și conectarea la infrastructura comunală și la drumurile de acces a Parcului industrial Comrat»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27 484,99 </a:t>
                      </a:r>
                      <a:endParaRPr lang="ru-RU" sz="1400" dirty="0">
                        <a:effectLst/>
                      </a:endParaRP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	 </a:t>
                      </a:r>
                      <a:endParaRPr lang="ru-RU" sz="1400" dirty="0">
                        <a:effectLst/>
                      </a:endParaRP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	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16 474,64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11 010,35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58" marR="59658" marT="0" marB="0" anchor="ctr"/>
                </a:tc>
                <a:extLst>
                  <a:ext uri="{0D108BD9-81ED-4DB2-BD59-A6C34878D82A}">
                    <a16:rowId xmlns:a16="http://schemas.microsoft.com/office/drawing/2014/main" val="5894911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05118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16242C-9593-45BB-A5DE-EEE54A457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7194" y="180772"/>
            <a:ext cx="10515600" cy="593520"/>
          </a:xfrm>
        </p:spPr>
        <p:txBody>
          <a:bodyPr>
            <a:normAutofit/>
          </a:bodyPr>
          <a:lstStyle/>
          <a:p>
            <a:pPr algn="ctr"/>
            <a:r>
              <a:rPr lang="ru-RU" sz="2400" i="1" dirty="0">
                <a:solidFill>
                  <a:srgbClr val="C00000"/>
                </a:solidFill>
                <a:latin typeface="Arial Black" panose="020B0A04020102020204" pitchFamily="34" charset="0"/>
              </a:rPr>
              <a:t>Проекты АТОГ в ЕПД на 2025 – 2027 </a:t>
            </a:r>
            <a:r>
              <a:rPr lang="ru-RU" sz="2400" i="1" dirty="0" err="1">
                <a:solidFill>
                  <a:srgbClr val="C00000"/>
                </a:solidFill>
                <a:latin typeface="Arial Black" panose="020B0A04020102020204" pitchFamily="34" charset="0"/>
              </a:rPr>
              <a:t>г.г</a:t>
            </a:r>
            <a:r>
              <a:rPr lang="ru-RU" sz="2400" i="1" dirty="0">
                <a:solidFill>
                  <a:srgbClr val="C00000"/>
                </a:solidFill>
                <a:latin typeface="Arial Black" panose="020B0A04020102020204" pitchFamily="34" charset="0"/>
              </a:rPr>
              <a:t>.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CC841E23-05F4-433A-9DD4-35DC427974B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5212035"/>
              </p:ext>
            </p:extLst>
          </p:nvPr>
        </p:nvGraphicFramePr>
        <p:xfrm>
          <a:off x="668594" y="763604"/>
          <a:ext cx="10972799" cy="59136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0144">
                  <a:extLst>
                    <a:ext uri="{9D8B030D-6E8A-4147-A177-3AD203B41FA5}">
                      <a16:colId xmlns:a16="http://schemas.microsoft.com/office/drawing/2014/main" val="550932335"/>
                    </a:ext>
                  </a:extLst>
                </a:gridCol>
                <a:gridCol w="8128864">
                  <a:extLst>
                    <a:ext uri="{9D8B030D-6E8A-4147-A177-3AD203B41FA5}">
                      <a16:colId xmlns:a16="http://schemas.microsoft.com/office/drawing/2014/main" val="2703761133"/>
                    </a:ext>
                  </a:extLst>
                </a:gridCol>
                <a:gridCol w="2103791">
                  <a:extLst>
                    <a:ext uri="{9D8B030D-6E8A-4147-A177-3AD203B41FA5}">
                      <a16:colId xmlns:a16="http://schemas.microsoft.com/office/drawing/2014/main" val="786905953"/>
                    </a:ext>
                  </a:extLst>
                </a:gridCol>
              </a:tblGrid>
              <a:tr h="2719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№ п/п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Наименование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Сумма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/>
                </a:tc>
                <a:extLst>
                  <a:ext uri="{0D108BD9-81ED-4DB2-BD59-A6C34878D82A}">
                    <a16:rowId xmlns:a16="http://schemas.microsoft.com/office/drawing/2014/main" val="4136197826"/>
                  </a:ext>
                </a:extLst>
              </a:tr>
              <a:tr h="4067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Crearea condițiilor pentru dezvoltarea post-incubare a rezidenților Incubatorului de afaceri și dezvoltarea economiei mun. </a:t>
                      </a:r>
                      <a:r>
                        <a:rPr lang="ru-RU" sz="1100">
                          <a:effectLst/>
                        </a:rPr>
                        <a:t>Ceadîr-Lunga și a regiunii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highlight>
                            <a:srgbClr val="FFFF00"/>
                          </a:highlight>
                        </a:rPr>
                        <a:t>ASENA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34 812 086,83</a:t>
                      </a: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20 955 660,74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 anchor="ctr"/>
                </a:tc>
                <a:extLst>
                  <a:ext uri="{0D108BD9-81ED-4DB2-BD59-A6C34878D82A}">
                    <a16:rowId xmlns:a16="http://schemas.microsoft.com/office/drawing/2014/main" val="2335033956"/>
                  </a:ext>
                </a:extLst>
              </a:tr>
              <a:tr h="5391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</a:rPr>
                        <a:t>Îmbunătățirea</a:t>
                      </a:r>
                      <a:r>
                        <a:rPr lang="ru-RU" sz="1100" dirty="0">
                          <a:effectLst/>
                        </a:rPr>
                        <a:t> </a:t>
                      </a:r>
                      <a:r>
                        <a:rPr lang="ru-RU" sz="1100" dirty="0" err="1">
                          <a:effectLst/>
                        </a:rPr>
                        <a:t>vieții</a:t>
                      </a:r>
                      <a:r>
                        <a:rPr lang="ru-RU" sz="1100" dirty="0">
                          <a:effectLst/>
                        </a:rPr>
                        <a:t> </a:t>
                      </a:r>
                      <a:r>
                        <a:rPr lang="ru-RU" sz="1100" dirty="0" err="1">
                          <a:effectLst/>
                        </a:rPr>
                        <a:t>culturale</a:t>
                      </a:r>
                      <a:r>
                        <a:rPr lang="ru-RU" sz="1100" dirty="0">
                          <a:effectLst/>
                        </a:rPr>
                        <a:t> </a:t>
                      </a:r>
                      <a:r>
                        <a:rPr lang="ru-RU" sz="1100" dirty="0" err="1">
                          <a:effectLst/>
                        </a:rPr>
                        <a:t>și</a:t>
                      </a:r>
                      <a:r>
                        <a:rPr lang="ru-RU" sz="1100" dirty="0">
                          <a:effectLst/>
                        </a:rPr>
                        <a:t> </a:t>
                      </a:r>
                      <a:r>
                        <a:rPr lang="ru-RU" sz="1100" dirty="0" err="1">
                          <a:effectLst/>
                        </a:rPr>
                        <a:t>educaționale</a:t>
                      </a:r>
                      <a:r>
                        <a:rPr lang="ru-RU" sz="1100" dirty="0">
                          <a:effectLst/>
                        </a:rPr>
                        <a:t> a </a:t>
                      </a:r>
                      <a:r>
                        <a:rPr lang="ru-RU" sz="1100" dirty="0" err="1">
                          <a:effectLst/>
                        </a:rPr>
                        <a:t>populației</a:t>
                      </a:r>
                      <a:r>
                        <a:rPr lang="ru-RU" sz="1100" dirty="0">
                          <a:effectLst/>
                        </a:rPr>
                        <a:t> </a:t>
                      </a:r>
                      <a:r>
                        <a:rPr lang="ru-RU" sz="1100" dirty="0" err="1">
                          <a:effectLst/>
                        </a:rPr>
                        <a:t>printr</a:t>
                      </a:r>
                      <a:r>
                        <a:rPr lang="ru-RU" sz="1100" dirty="0">
                          <a:effectLst/>
                        </a:rPr>
                        <a:t>-o </a:t>
                      </a:r>
                      <a:r>
                        <a:rPr lang="ru-RU" sz="1100" dirty="0" err="1">
                          <a:effectLst/>
                        </a:rPr>
                        <a:t>revizie</a:t>
                      </a:r>
                      <a:r>
                        <a:rPr lang="ru-RU" sz="1100" dirty="0">
                          <a:effectLst/>
                        </a:rPr>
                        <a:t> </a:t>
                      </a:r>
                      <a:r>
                        <a:rPr lang="ru-RU" sz="1100" dirty="0" err="1">
                          <a:effectLst/>
                        </a:rPr>
                        <a:t>majoră</a:t>
                      </a:r>
                      <a:r>
                        <a:rPr lang="ru-RU" sz="1100" dirty="0">
                          <a:effectLst/>
                        </a:rPr>
                        <a:t> </a:t>
                      </a:r>
                      <a:r>
                        <a:rPr lang="ru-RU" sz="1100" dirty="0" err="1">
                          <a:effectLst/>
                        </a:rPr>
                        <a:t>la</a:t>
                      </a:r>
                      <a:r>
                        <a:rPr lang="ru-RU" sz="1100" dirty="0">
                          <a:effectLst/>
                        </a:rPr>
                        <a:t> </a:t>
                      </a:r>
                      <a:r>
                        <a:rPr lang="ru-RU" sz="1100" dirty="0" err="1">
                          <a:effectLst/>
                        </a:rPr>
                        <a:t>călărirea</a:t>
                      </a:r>
                      <a:r>
                        <a:rPr lang="ru-RU" sz="1100" dirty="0">
                          <a:effectLst/>
                        </a:rPr>
                        <a:t> </a:t>
                      </a:r>
                      <a:r>
                        <a:rPr lang="ru-RU" sz="1100" dirty="0" err="1">
                          <a:effectLst/>
                        </a:rPr>
                        <a:t>Casei</a:t>
                      </a:r>
                      <a:r>
                        <a:rPr lang="ru-RU" sz="1100" dirty="0">
                          <a:effectLst/>
                        </a:rPr>
                        <a:t> </a:t>
                      </a:r>
                      <a:r>
                        <a:rPr lang="ru-RU" sz="1100" dirty="0" err="1">
                          <a:effectLst/>
                        </a:rPr>
                        <a:t>de</a:t>
                      </a:r>
                      <a:r>
                        <a:rPr lang="ru-RU" sz="1100" dirty="0">
                          <a:effectLst/>
                        </a:rPr>
                        <a:t> </a:t>
                      </a:r>
                      <a:r>
                        <a:rPr lang="ru-RU" sz="1100" dirty="0" err="1">
                          <a:effectLst/>
                        </a:rPr>
                        <a:t>Cultură</a:t>
                      </a:r>
                      <a:r>
                        <a:rPr lang="ru-RU" sz="1100" dirty="0">
                          <a:effectLst/>
                        </a:rPr>
                        <a:t> </a:t>
                      </a:r>
                      <a:r>
                        <a:rPr lang="ru-RU" sz="1100" dirty="0" err="1">
                          <a:effectLst/>
                        </a:rPr>
                        <a:t>din</a:t>
                      </a:r>
                      <a:r>
                        <a:rPr lang="ru-RU" sz="1100" dirty="0">
                          <a:effectLst/>
                        </a:rPr>
                        <a:t> </a:t>
                      </a:r>
                      <a:r>
                        <a:rPr lang="ru-RU" sz="1100" dirty="0" err="1">
                          <a:effectLst/>
                        </a:rPr>
                        <a:t>orașul</a:t>
                      </a:r>
                      <a:r>
                        <a:rPr lang="ru-RU" sz="1100" dirty="0">
                          <a:effectLst/>
                        </a:rPr>
                        <a:t> </a:t>
                      </a:r>
                      <a:r>
                        <a:rPr lang="ru-RU" sz="1100" dirty="0" err="1">
                          <a:effectLst/>
                        </a:rPr>
                        <a:t>Vulcănești</a:t>
                      </a:r>
                      <a:r>
                        <a:rPr lang="ru-RU" sz="1100" dirty="0">
                          <a:effectLst/>
                        </a:rPr>
                        <a:t> UTA </a:t>
                      </a:r>
                      <a:r>
                        <a:rPr lang="ru-RU" sz="1100" dirty="0" err="1">
                          <a:effectLst/>
                        </a:rPr>
                        <a:t>Găgăuzia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highlight>
                            <a:srgbClr val="FFFF00"/>
                          </a:highlight>
                        </a:rPr>
                        <a:t>ДК Вулканешты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14 245 828,57</a:t>
                      </a: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12 821 245,71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 anchor="ctr"/>
                </a:tc>
                <a:extLst>
                  <a:ext uri="{0D108BD9-81ED-4DB2-BD59-A6C34878D82A}">
                    <a16:rowId xmlns:a16="http://schemas.microsoft.com/office/drawing/2014/main" val="3740550808"/>
                  </a:ext>
                </a:extLst>
              </a:tr>
              <a:tr h="5383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Proiectarea sistemului de incalzire cu utilizarea pompelor geotermale și cu adaptarea sistemului existent a blocului de studii multifuncționalal LT "Mihai Eminescu " din mun.  </a:t>
                      </a:r>
                      <a:r>
                        <a:rPr lang="ru-RU" sz="1100">
                          <a:effectLst/>
                        </a:rPr>
                        <a:t>Comrat UTAG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highlight>
                            <a:srgbClr val="FFFF00"/>
                          </a:highlight>
                        </a:rPr>
                        <a:t>М. Еминеску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3 863 630,00</a:t>
                      </a: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3 477 267,00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 anchor="ctr"/>
                </a:tc>
                <a:extLst>
                  <a:ext uri="{0D108BD9-81ED-4DB2-BD59-A6C34878D82A}">
                    <a16:rowId xmlns:a16="http://schemas.microsoft.com/office/drawing/2014/main" val="337364376"/>
                  </a:ext>
                </a:extLst>
              </a:tr>
              <a:tr h="2959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4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Reabilitarea rețelelor de alimentare cu apă în or.Vulcănești. </a:t>
                      </a:r>
                      <a:r>
                        <a:rPr lang="ru-RU" sz="1100">
                          <a:effectLst/>
                        </a:rPr>
                        <a:t>Etapa I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highlight>
                            <a:srgbClr val="FFFF00"/>
                          </a:highlight>
                        </a:rPr>
                        <a:t>Водоснабжение Вулканешты – 1 этап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62 921 310,00</a:t>
                      </a: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56 629 179,00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 anchor="ctr"/>
                </a:tc>
                <a:extLst>
                  <a:ext uri="{0D108BD9-81ED-4DB2-BD59-A6C34878D82A}">
                    <a16:rowId xmlns:a16="http://schemas.microsoft.com/office/drawing/2014/main" val="1464426882"/>
                  </a:ext>
                </a:extLst>
              </a:tr>
              <a:tr h="4067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Construire sistemului de Îmbunătățirea condițiilor de trai a locuitorilor str.Cosmonavtov prin realizarea lucrărilor de modernizare a infrastructurii 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highlight>
                            <a:srgbClr val="FFFF00"/>
                          </a:highlight>
                        </a:rPr>
                        <a:t>Ревитализация Вулканешты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22 932 448,00</a:t>
                      </a: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20 639 203,20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 anchor="ctr"/>
                </a:tc>
                <a:extLst>
                  <a:ext uri="{0D108BD9-81ED-4DB2-BD59-A6C34878D82A}">
                    <a16:rowId xmlns:a16="http://schemas.microsoft.com/office/drawing/2014/main" val="998782405"/>
                  </a:ext>
                </a:extLst>
              </a:tr>
              <a:tr h="4067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6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Înbunătățirea condițiilor de viață și a acordului pentru locuitorii zonei de revitalizare a municipiului Ceadîr-Lunga. </a:t>
                      </a:r>
                      <a:r>
                        <a:rPr lang="ru-RU" sz="1100">
                          <a:effectLst/>
                        </a:rPr>
                        <a:t>Etapa 3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highlight>
                            <a:srgbClr val="FFFF00"/>
                          </a:highlight>
                        </a:rPr>
                        <a:t>Ревитализации Ч-Л – 3 этап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34 843 760,00</a:t>
                      </a: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30 000 000,00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 anchor="ctr"/>
                </a:tc>
                <a:extLst>
                  <a:ext uri="{0D108BD9-81ED-4DB2-BD59-A6C34878D82A}">
                    <a16:rowId xmlns:a16="http://schemas.microsoft.com/office/drawing/2014/main" val="518884006"/>
                  </a:ext>
                </a:extLst>
              </a:tr>
              <a:tr h="5391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7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Dezvoltarea inovatoare a întreprinderilor agricole și de prelucrare din regiune prin construirea unui complex de achiziții și marketing (Santier de ambalare) 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highlight>
                            <a:srgbClr val="FFFF00"/>
                          </a:highlight>
                        </a:rPr>
                        <a:t>«Упаковочный двор»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36 670 677,00</a:t>
                      </a: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24 997 112,45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 anchor="ctr"/>
                </a:tc>
                <a:extLst>
                  <a:ext uri="{0D108BD9-81ED-4DB2-BD59-A6C34878D82A}">
                    <a16:rowId xmlns:a16="http://schemas.microsoft.com/office/drawing/2014/main" val="2711984945"/>
                  </a:ext>
                </a:extLst>
              </a:tr>
              <a:tr h="4067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8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Reconstrucția rețelelor de distribuție a apei în municipiul Comrat, strada Pobeda, Tretiacov, Lenin 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highlight>
                            <a:srgbClr val="FFFF00"/>
                          </a:highlight>
                        </a:rPr>
                        <a:t>Замена сети водоснабжения Комрат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33 427 966,00</a:t>
                      </a: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30 085 169,40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 anchor="ctr"/>
                </a:tc>
                <a:extLst>
                  <a:ext uri="{0D108BD9-81ED-4DB2-BD59-A6C34878D82A}">
                    <a16:rowId xmlns:a16="http://schemas.microsoft.com/office/drawing/2014/main" val="3203160365"/>
                  </a:ext>
                </a:extLst>
              </a:tr>
              <a:tr h="2959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9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Construc</a:t>
                      </a:r>
                      <a:r>
                        <a:rPr lang="ru-RU" sz="1100">
                          <a:effectLst/>
                        </a:rPr>
                        <a:t>ț</a:t>
                      </a:r>
                      <a:r>
                        <a:rPr lang="en-US" sz="1100">
                          <a:effectLst/>
                        </a:rPr>
                        <a:t>ia</a:t>
                      </a:r>
                      <a:r>
                        <a:rPr lang="ru-RU" sz="1100">
                          <a:effectLst/>
                        </a:rPr>
                        <a:t> ș</a:t>
                      </a:r>
                      <a:r>
                        <a:rPr lang="en-US" sz="1100">
                          <a:effectLst/>
                        </a:rPr>
                        <a:t>i dezvoltarea pie</a:t>
                      </a:r>
                      <a:r>
                        <a:rPr lang="ru-RU" sz="1100">
                          <a:effectLst/>
                        </a:rPr>
                        <a:t>ț</a:t>
                      </a:r>
                      <a:r>
                        <a:rPr lang="en-US" sz="1100">
                          <a:effectLst/>
                        </a:rPr>
                        <a:t>ei regionale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highlight>
                            <a:srgbClr val="FFFF00"/>
                          </a:highlight>
                        </a:rPr>
                        <a:t>Региональный рынок Комрат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15 000 000,00</a:t>
                      </a: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13 500 000,00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 anchor="ctr"/>
                </a:tc>
                <a:extLst>
                  <a:ext uri="{0D108BD9-81ED-4DB2-BD59-A6C34878D82A}">
                    <a16:rowId xmlns:a16="http://schemas.microsoft.com/office/drawing/2014/main" val="3430696319"/>
                  </a:ext>
                </a:extLst>
              </a:tr>
              <a:tr h="4067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10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„Soluție cuprinzătoare pentru îmbunătățirea sistemului de alimentare cu apă și de tratare a apelor uzate în municipiul Ceadir-Lunga. </a:t>
                      </a:r>
                      <a:r>
                        <a:rPr lang="ru-RU" sz="1100">
                          <a:effectLst/>
                        </a:rPr>
                        <a:t>Etapa 1”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highlight>
                            <a:srgbClr val="FFFF00"/>
                          </a:highlight>
                        </a:rPr>
                        <a:t>Станция водоочистки Ч-Лунга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24 955 277,28</a:t>
                      </a: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22 455 277,28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 anchor="ctr"/>
                </a:tc>
                <a:extLst>
                  <a:ext uri="{0D108BD9-81ED-4DB2-BD59-A6C34878D82A}">
                    <a16:rowId xmlns:a16="http://schemas.microsoft.com/office/drawing/2014/main" val="1538651920"/>
                  </a:ext>
                </a:extLst>
              </a:tr>
              <a:tr h="2959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11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Extinderea rețelelor de canalizare în mun. </a:t>
                      </a:r>
                      <a:r>
                        <a:rPr lang="ru-RU" sz="1100">
                          <a:effectLst/>
                        </a:rPr>
                        <a:t>Comrat (Cartierul ”Tucaneasca”)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highlight>
                            <a:srgbClr val="FFFF00"/>
                          </a:highlight>
                        </a:rPr>
                        <a:t>Канализационные сети Комрат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60 000 000,00</a:t>
                      </a: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54 000 000,00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 anchor="ctr"/>
                </a:tc>
                <a:extLst>
                  <a:ext uri="{0D108BD9-81ED-4DB2-BD59-A6C34878D82A}">
                    <a16:rowId xmlns:a16="http://schemas.microsoft.com/office/drawing/2014/main" val="1865091349"/>
                  </a:ext>
                </a:extLst>
              </a:tr>
              <a:tr h="2959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343 672 983,68</a:t>
                      </a: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289 560 114,78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134" marR="46134" marT="0" marB="0" anchor="ctr"/>
                </a:tc>
                <a:extLst>
                  <a:ext uri="{0D108BD9-81ED-4DB2-BD59-A6C34878D82A}">
                    <a16:rowId xmlns:a16="http://schemas.microsoft.com/office/drawing/2014/main" val="21666303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5213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9D32F93-50AC-4C46-A5DB-291C60DDB7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зображение выглядит как текст, внешний, знак&#10;&#10;Автоматически созданное описание">
            <a:extLst>
              <a:ext uri="{FF2B5EF4-FFF2-40B4-BE49-F238E27FC236}">
                <a16:creationId xmlns:a16="http://schemas.microsoft.com/office/drawing/2014/main" id="{5B11AE7F-B3F8-1CD4-1250-2532B80455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303" y="1119116"/>
            <a:ext cx="7589605" cy="2213635"/>
          </a:xfrm>
          <a:prstGeom prst="rect">
            <a:avLst/>
          </a:prstGeom>
        </p:spPr>
      </p:pic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E04B5EB-F158-4507-90DD-BD23620C7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8087393-0575-FA15-7D12-604D847ACB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1327" y="4204411"/>
            <a:ext cx="8921672" cy="171330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8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Мун. Комрат</a:t>
            </a:r>
            <a:br>
              <a:rPr lang="en-US" sz="38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38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ул. Третьякова, 36</a:t>
            </a:r>
            <a:br>
              <a:rPr lang="en-US" sz="38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38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adr.utag@gmail.com</a:t>
            </a:r>
            <a:endParaRPr lang="en-US" sz="38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237901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3195</TotalTime>
  <Words>947</Words>
  <Application>Microsoft Office PowerPoint</Application>
  <PresentationFormat>Широкоэкранный</PresentationFormat>
  <Paragraphs>206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Arial Black</vt:lpstr>
      <vt:lpstr>Calibri</vt:lpstr>
      <vt:lpstr>Calibri Light</vt:lpstr>
      <vt:lpstr>Glober</vt:lpstr>
      <vt:lpstr>Wingdings</vt:lpstr>
      <vt:lpstr>Тема Office</vt:lpstr>
      <vt:lpstr>10 лет деятельности  Агентства Регионального Развития АТО Гагаузия   июнь 2016 - 2026</vt:lpstr>
      <vt:lpstr>Об Агентстве Регионального Развития АТО Гагаузия</vt:lpstr>
      <vt:lpstr>4 отдела  12 работников,  (1 ед.вакантная)</vt:lpstr>
      <vt:lpstr>За 10 лет реализованы проекты из средств НФРМР на 140 млн. леев </vt:lpstr>
      <vt:lpstr>Презентация PowerPoint</vt:lpstr>
      <vt:lpstr>Проекты АТОГ в ЕПД на 2025 – 2027 г.г.</vt:lpstr>
      <vt:lpstr>Мун. Комрат ул. Третьякова, 36 adr.utag@gmail.com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Отчёт за 2022 год   Агентства Регионального Развития АТО Гагаузия </dc:title>
  <dc:creator>Митиогло Валерий</dc:creator>
  <cp:lastModifiedBy>Татьяна Дончева</cp:lastModifiedBy>
  <cp:revision>19</cp:revision>
  <cp:lastPrinted>2026-06-23T06:56:49Z</cp:lastPrinted>
  <dcterms:created xsi:type="dcterms:W3CDTF">2023-03-01T06:37:22Z</dcterms:created>
  <dcterms:modified xsi:type="dcterms:W3CDTF">2026-06-23T10:37:17Z</dcterms:modified>
</cp:coreProperties>
</file>