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15" r:id="rId2"/>
    <p:sldId id="328" r:id="rId3"/>
    <p:sldId id="585" r:id="rId4"/>
    <p:sldId id="590" r:id="rId5"/>
    <p:sldId id="578" r:id="rId6"/>
    <p:sldId id="591" r:id="rId7"/>
    <p:sldId id="592" r:id="rId8"/>
    <p:sldId id="593" r:id="rId9"/>
    <p:sldId id="583" r:id="rId10"/>
    <p:sldId id="594" r:id="rId11"/>
    <p:sldId id="595" r:id="rId12"/>
    <p:sldId id="596" r:id="rId13"/>
    <p:sldId id="582" r:id="rId14"/>
    <p:sldId id="597" r:id="rId15"/>
    <p:sldId id="573" r:id="rId16"/>
  </p:sldIdLst>
  <p:sldSz cx="9144000" cy="6858000" type="screen4x3"/>
  <p:notesSz cx="7053263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EAEAEA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78" d="100"/>
          <a:sy n="78" d="100"/>
        </p:scale>
        <p:origin x="132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725319-A759-4729-934E-302742AD3452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2CB41DC-BF0F-4C10-9F5E-750C1D8D3FE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r>
            <a:rPr lang="ro-MD" sz="2400" dirty="0">
              <a:solidFill>
                <a:srgbClr val="003366"/>
              </a:solidFill>
            </a:rPr>
            <a:t>dezvoltarea durabilă a localităților</a:t>
          </a:r>
          <a:endParaRPr lang="en-GB" sz="2400" dirty="0">
            <a:solidFill>
              <a:srgbClr val="003366"/>
            </a:solidFill>
          </a:endParaRPr>
        </a:p>
      </dgm:t>
    </dgm:pt>
    <dgm:pt modelId="{A2E9E6F8-72D8-410D-8643-8EBD42BCC0E7}" type="parTrans" cxnId="{89788C3E-7768-4389-8523-BDC5506EF905}">
      <dgm:prSet/>
      <dgm:spPr/>
      <dgm:t>
        <a:bodyPr/>
        <a:lstStyle/>
        <a:p>
          <a:endParaRPr lang="en-GB"/>
        </a:p>
      </dgm:t>
    </dgm:pt>
    <dgm:pt modelId="{401279FE-5CB5-40CC-9F3B-3D452E42A5C5}" type="sibTrans" cxnId="{89788C3E-7768-4389-8523-BDC5506EF905}">
      <dgm:prSet/>
      <dgm:spPr/>
      <dgm:t>
        <a:bodyPr/>
        <a:lstStyle/>
        <a:p>
          <a:endParaRPr lang="en-GB"/>
        </a:p>
      </dgm:t>
    </dgm:pt>
    <dgm:pt modelId="{2D7D481E-F3EB-40FC-A211-133242F872F4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/>
        <a:lstStyle/>
        <a:p>
          <a:r>
            <a:rPr lang="ro-MD" sz="2200" dirty="0">
              <a:solidFill>
                <a:srgbClr val="003366"/>
              </a:solidFill>
            </a:rPr>
            <a:t>asigurarea accesului cetățenilor la servicii publice de calitate</a:t>
          </a:r>
          <a:endParaRPr lang="en-GB" sz="2200" dirty="0">
            <a:solidFill>
              <a:srgbClr val="003366"/>
            </a:solidFill>
          </a:endParaRPr>
        </a:p>
      </dgm:t>
    </dgm:pt>
    <dgm:pt modelId="{D6F9B94D-B864-4E47-85DC-C3942B805881}" type="parTrans" cxnId="{F0226867-FA78-4D4C-89C7-5F1C75B3B4DA}">
      <dgm:prSet/>
      <dgm:spPr/>
      <dgm:t>
        <a:bodyPr/>
        <a:lstStyle/>
        <a:p>
          <a:endParaRPr lang="en-GB"/>
        </a:p>
      </dgm:t>
    </dgm:pt>
    <dgm:pt modelId="{96CA6083-AC2B-4AEE-BD01-FEC21EA6DBA1}" type="sibTrans" cxnId="{F0226867-FA78-4D4C-89C7-5F1C75B3B4DA}">
      <dgm:prSet/>
      <dgm:spPr/>
      <dgm:t>
        <a:bodyPr/>
        <a:lstStyle/>
        <a:p>
          <a:endParaRPr lang="en-GB"/>
        </a:p>
      </dgm:t>
    </dgm:pt>
    <dgm:pt modelId="{9578D125-D751-42F6-B4DD-CE5DF28BB1BF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r>
            <a:rPr lang="ro-MD" sz="2400" dirty="0">
              <a:solidFill>
                <a:srgbClr val="003366"/>
              </a:solidFill>
            </a:rPr>
            <a:t>creșterea accesului populației la infrastructura socială</a:t>
          </a:r>
          <a:endParaRPr lang="en-GB" sz="2400" dirty="0"/>
        </a:p>
      </dgm:t>
    </dgm:pt>
    <dgm:pt modelId="{4C63622C-A418-4416-BED0-CD51EF8261C5}" type="parTrans" cxnId="{393CF9D4-1260-42E4-BAAB-F63ED0C243D5}">
      <dgm:prSet/>
      <dgm:spPr/>
      <dgm:t>
        <a:bodyPr/>
        <a:lstStyle/>
        <a:p>
          <a:endParaRPr lang="en-GB"/>
        </a:p>
      </dgm:t>
    </dgm:pt>
    <dgm:pt modelId="{3667AEAC-1BF1-4D90-9E9B-E15E71F18D9F}" type="sibTrans" cxnId="{393CF9D4-1260-42E4-BAAB-F63ED0C243D5}">
      <dgm:prSet/>
      <dgm:spPr/>
      <dgm:t>
        <a:bodyPr/>
        <a:lstStyle/>
        <a:p>
          <a:endParaRPr lang="en-GB"/>
        </a:p>
      </dgm:t>
    </dgm:pt>
    <dgm:pt modelId="{F34D2A41-F3C7-48DF-B46E-A50DC354CDC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r>
            <a:rPr lang="ro-MD" sz="2000" dirty="0">
              <a:solidFill>
                <a:srgbClr val="003366"/>
              </a:solidFill>
            </a:rPr>
            <a:t>creșterea gradului de valorificare a oportunităților de atragere a investițiilor din surse externe în cadrul autorităților publice locale</a:t>
          </a:r>
          <a:endParaRPr lang="en-GB" sz="2000" dirty="0">
            <a:solidFill>
              <a:srgbClr val="003366"/>
            </a:solidFill>
          </a:endParaRPr>
        </a:p>
      </dgm:t>
    </dgm:pt>
    <dgm:pt modelId="{DCFEDB69-AD44-45F8-A5DC-678AF39F7EEF}" type="parTrans" cxnId="{EDC96756-A748-409B-A0E5-878BC7A270AA}">
      <dgm:prSet/>
      <dgm:spPr/>
      <dgm:t>
        <a:bodyPr/>
        <a:lstStyle/>
        <a:p>
          <a:endParaRPr lang="en-GB"/>
        </a:p>
      </dgm:t>
    </dgm:pt>
    <dgm:pt modelId="{321FA792-597C-4DCA-A1F9-E7DF85B73B26}" type="sibTrans" cxnId="{EDC96756-A748-409B-A0E5-878BC7A270AA}">
      <dgm:prSet/>
      <dgm:spPr/>
      <dgm:t>
        <a:bodyPr/>
        <a:lstStyle/>
        <a:p>
          <a:endParaRPr lang="en-GB"/>
        </a:p>
      </dgm:t>
    </dgm:pt>
    <dgm:pt modelId="{3F1394E0-9E3F-4853-ABE4-B98C4DDBE528}" type="pres">
      <dgm:prSet presAssocID="{61725319-A759-4729-934E-302742AD345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4E8FF5-C27F-4F4A-BBE7-503E66A1649E}" type="pres">
      <dgm:prSet presAssocID="{A2CB41DC-BF0F-4C10-9F5E-750C1D8D3FE2}" presName="composite" presStyleCnt="0"/>
      <dgm:spPr/>
    </dgm:pt>
    <dgm:pt modelId="{F498F82B-2AF7-4380-9560-2B0CDD55002E}" type="pres">
      <dgm:prSet presAssocID="{A2CB41DC-BF0F-4C10-9F5E-750C1D8D3FE2}" presName="rect1" presStyleLbl="trAlignAcc1" presStyleIdx="0" presStyleCnt="4" custLinFactNeighborX="-186" custLinFactNeighborY="-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1A31E-7D14-4C04-ABB0-CF920F94F23A}" type="pres">
      <dgm:prSet presAssocID="{A2CB41DC-BF0F-4C10-9F5E-750C1D8D3FE2}" presName="rect2" presStyleLbl="fgImgPlace1" presStyleIdx="0" presStyleCnt="4" custScaleX="92617" custScaleY="67359" custLinFactNeighborX="4616" custLinFactNeighborY="602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8FF0B515-E38C-402B-8399-FB94542CFB88}" type="pres">
      <dgm:prSet presAssocID="{401279FE-5CB5-40CC-9F3B-3D452E42A5C5}" presName="sibTrans" presStyleCnt="0"/>
      <dgm:spPr/>
    </dgm:pt>
    <dgm:pt modelId="{D44C0B0D-4183-4CA8-B626-0E09E4BE5BDC}" type="pres">
      <dgm:prSet presAssocID="{2D7D481E-F3EB-40FC-A211-133242F872F4}" presName="composite" presStyleCnt="0"/>
      <dgm:spPr/>
    </dgm:pt>
    <dgm:pt modelId="{0AA275A4-AC60-4071-87D7-5095D33615DB}" type="pres">
      <dgm:prSet presAssocID="{2D7D481E-F3EB-40FC-A211-133242F872F4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EF33D6-BCF8-4326-91E9-EEA1E647B64E}" type="pres">
      <dgm:prSet presAssocID="{2D7D481E-F3EB-40FC-A211-133242F872F4}" presName="rect2" presStyleLbl="fgImgPlace1" presStyleIdx="1" presStyleCnt="4" custScaleX="75474" custScaleY="74533" custLinFactNeighborX="8934" custLinFactNeighborY="846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017781D-88B7-4FF9-9085-63D7EB8BC816}" type="pres">
      <dgm:prSet presAssocID="{96CA6083-AC2B-4AEE-BD01-FEC21EA6DBA1}" presName="sibTrans" presStyleCnt="0"/>
      <dgm:spPr/>
    </dgm:pt>
    <dgm:pt modelId="{E1F10A95-B67D-4E95-8FEE-B71DF86464A4}" type="pres">
      <dgm:prSet presAssocID="{9578D125-D751-42F6-B4DD-CE5DF28BB1BF}" presName="composite" presStyleCnt="0"/>
      <dgm:spPr/>
    </dgm:pt>
    <dgm:pt modelId="{A130012B-EC25-42AB-9641-310AAF573583}" type="pres">
      <dgm:prSet presAssocID="{9578D125-D751-42F6-B4DD-CE5DF28BB1BF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C4EB6C-82A5-4484-8B13-7238D3B9EF16}" type="pres">
      <dgm:prSet presAssocID="{9578D125-D751-42F6-B4DD-CE5DF28BB1BF}" presName="rect2" presStyleLbl="fgImgPlace1" presStyleIdx="2" presStyleCnt="4" custScaleX="99704" custScaleY="80941" custLinFactNeighborX="446" custLinFactNeighborY="574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A97FC821-5846-4DA7-B052-0F2783635072}" type="pres">
      <dgm:prSet presAssocID="{3667AEAC-1BF1-4D90-9E9B-E15E71F18D9F}" presName="sibTrans" presStyleCnt="0"/>
      <dgm:spPr/>
    </dgm:pt>
    <dgm:pt modelId="{E3AA6F39-0FA9-4650-BA0E-DD2E3D6683C6}" type="pres">
      <dgm:prSet presAssocID="{F34D2A41-F3C7-48DF-B46E-A50DC354CDCB}" presName="composite" presStyleCnt="0"/>
      <dgm:spPr/>
    </dgm:pt>
    <dgm:pt modelId="{1A80D18F-08C5-41C9-8834-32EC7F5FFEB1}" type="pres">
      <dgm:prSet presAssocID="{F34D2A41-F3C7-48DF-B46E-A50DC354CDCB}" presName="rect1" presStyleLbl="trAlignAcc1" presStyleIdx="3" presStyleCnt="4" custLinFactNeighborX="-507" custLinFactNeighborY="-1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9364BB-59FD-4DF2-9F09-6049D14B9F49}" type="pres">
      <dgm:prSet presAssocID="{F34D2A41-F3C7-48DF-B46E-A50DC354CDCB}" presName="rect2" presStyleLbl="fgImgPlace1" presStyleIdx="3" presStyleCnt="4" custScaleX="103407" custScaleY="98261" custLinFactNeighborX="-2437" custLinFactNeighborY="6330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</dgm:pt>
  </dgm:ptLst>
  <dgm:cxnLst>
    <dgm:cxn modelId="{E98CD341-8E81-42B8-AAE1-FAD66DC4949D}" type="presOf" srcId="{A2CB41DC-BF0F-4C10-9F5E-750C1D8D3FE2}" destId="{F498F82B-2AF7-4380-9560-2B0CDD55002E}" srcOrd="0" destOrd="0" presId="urn:microsoft.com/office/officeart/2008/layout/PictureStrips"/>
    <dgm:cxn modelId="{664C03AB-AAF7-4214-862E-DDBDF58928C1}" type="presOf" srcId="{61725319-A759-4729-934E-302742AD3452}" destId="{3F1394E0-9E3F-4853-ABE4-B98C4DDBE528}" srcOrd="0" destOrd="0" presId="urn:microsoft.com/office/officeart/2008/layout/PictureStrips"/>
    <dgm:cxn modelId="{393CF9D4-1260-42E4-BAAB-F63ED0C243D5}" srcId="{61725319-A759-4729-934E-302742AD3452}" destId="{9578D125-D751-42F6-B4DD-CE5DF28BB1BF}" srcOrd="2" destOrd="0" parTransId="{4C63622C-A418-4416-BED0-CD51EF8261C5}" sibTransId="{3667AEAC-1BF1-4D90-9E9B-E15E71F18D9F}"/>
    <dgm:cxn modelId="{F0226867-FA78-4D4C-89C7-5F1C75B3B4DA}" srcId="{61725319-A759-4729-934E-302742AD3452}" destId="{2D7D481E-F3EB-40FC-A211-133242F872F4}" srcOrd="1" destOrd="0" parTransId="{D6F9B94D-B864-4E47-85DC-C3942B805881}" sibTransId="{96CA6083-AC2B-4AEE-BD01-FEC21EA6DBA1}"/>
    <dgm:cxn modelId="{0EF87F54-F293-42EE-B68B-652A9110651B}" type="presOf" srcId="{2D7D481E-F3EB-40FC-A211-133242F872F4}" destId="{0AA275A4-AC60-4071-87D7-5095D33615DB}" srcOrd="0" destOrd="0" presId="urn:microsoft.com/office/officeart/2008/layout/PictureStrips"/>
    <dgm:cxn modelId="{3460FDDC-18E7-434D-81D2-2BB78F8CE6EE}" type="presOf" srcId="{F34D2A41-F3C7-48DF-B46E-A50DC354CDCB}" destId="{1A80D18F-08C5-41C9-8834-32EC7F5FFEB1}" srcOrd="0" destOrd="0" presId="urn:microsoft.com/office/officeart/2008/layout/PictureStrips"/>
    <dgm:cxn modelId="{2CE396D8-04CF-4D6D-A33F-F6F477673EBC}" type="presOf" srcId="{9578D125-D751-42F6-B4DD-CE5DF28BB1BF}" destId="{A130012B-EC25-42AB-9641-310AAF573583}" srcOrd="0" destOrd="0" presId="urn:microsoft.com/office/officeart/2008/layout/PictureStrips"/>
    <dgm:cxn modelId="{EDC96756-A748-409B-A0E5-878BC7A270AA}" srcId="{61725319-A759-4729-934E-302742AD3452}" destId="{F34D2A41-F3C7-48DF-B46E-A50DC354CDCB}" srcOrd="3" destOrd="0" parTransId="{DCFEDB69-AD44-45F8-A5DC-678AF39F7EEF}" sibTransId="{321FA792-597C-4DCA-A1F9-E7DF85B73B26}"/>
    <dgm:cxn modelId="{89788C3E-7768-4389-8523-BDC5506EF905}" srcId="{61725319-A759-4729-934E-302742AD3452}" destId="{A2CB41DC-BF0F-4C10-9F5E-750C1D8D3FE2}" srcOrd="0" destOrd="0" parTransId="{A2E9E6F8-72D8-410D-8643-8EBD42BCC0E7}" sibTransId="{401279FE-5CB5-40CC-9F3B-3D452E42A5C5}"/>
    <dgm:cxn modelId="{592E3D04-2526-4411-868A-0A6DDCBE9DEF}" type="presParOf" srcId="{3F1394E0-9E3F-4853-ABE4-B98C4DDBE528}" destId="{4F4E8FF5-C27F-4F4A-BBE7-503E66A1649E}" srcOrd="0" destOrd="0" presId="urn:microsoft.com/office/officeart/2008/layout/PictureStrips"/>
    <dgm:cxn modelId="{2410C8A2-E0E2-4847-8320-C8F0658E7095}" type="presParOf" srcId="{4F4E8FF5-C27F-4F4A-BBE7-503E66A1649E}" destId="{F498F82B-2AF7-4380-9560-2B0CDD55002E}" srcOrd="0" destOrd="0" presId="urn:microsoft.com/office/officeart/2008/layout/PictureStrips"/>
    <dgm:cxn modelId="{445B0C05-6526-4AB8-B3E3-A52D1CEEE36A}" type="presParOf" srcId="{4F4E8FF5-C27F-4F4A-BBE7-503E66A1649E}" destId="{D311A31E-7D14-4C04-ABB0-CF920F94F23A}" srcOrd="1" destOrd="0" presId="urn:microsoft.com/office/officeart/2008/layout/PictureStrips"/>
    <dgm:cxn modelId="{F4FB0F2C-0219-4435-9695-82CB37DE1132}" type="presParOf" srcId="{3F1394E0-9E3F-4853-ABE4-B98C4DDBE528}" destId="{8FF0B515-E38C-402B-8399-FB94542CFB88}" srcOrd="1" destOrd="0" presId="urn:microsoft.com/office/officeart/2008/layout/PictureStrips"/>
    <dgm:cxn modelId="{00C6F6CD-74E2-4795-A97F-D784FBF5DFC4}" type="presParOf" srcId="{3F1394E0-9E3F-4853-ABE4-B98C4DDBE528}" destId="{D44C0B0D-4183-4CA8-B626-0E09E4BE5BDC}" srcOrd="2" destOrd="0" presId="urn:microsoft.com/office/officeart/2008/layout/PictureStrips"/>
    <dgm:cxn modelId="{56DD9637-B904-441F-BD5C-81F8C9C509A0}" type="presParOf" srcId="{D44C0B0D-4183-4CA8-B626-0E09E4BE5BDC}" destId="{0AA275A4-AC60-4071-87D7-5095D33615DB}" srcOrd="0" destOrd="0" presId="urn:microsoft.com/office/officeart/2008/layout/PictureStrips"/>
    <dgm:cxn modelId="{AEA543B7-6ED6-459F-BB78-B37E22CEBBEF}" type="presParOf" srcId="{D44C0B0D-4183-4CA8-B626-0E09E4BE5BDC}" destId="{8FEF33D6-BCF8-4326-91E9-EEA1E647B64E}" srcOrd="1" destOrd="0" presId="urn:microsoft.com/office/officeart/2008/layout/PictureStrips"/>
    <dgm:cxn modelId="{7C7719F7-BBC5-451D-8369-AF40D9C6A217}" type="presParOf" srcId="{3F1394E0-9E3F-4853-ABE4-B98C4DDBE528}" destId="{0017781D-88B7-4FF9-9085-63D7EB8BC816}" srcOrd="3" destOrd="0" presId="urn:microsoft.com/office/officeart/2008/layout/PictureStrips"/>
    <dgm:cxn modelId="{C1D3EF94-872D-41CB-A8E7-27F9C7A2AA51}" type="presParOf" srcId="{3F1394E0-9E3F-4853-ABE4-B98C4DDBE528}" destId="{E1F10A95-B67D-4E95-8FEE-B71DF86464A4}" srcOrd="4" destOrd="0" presId="urn:microsoft.com/office/officeart/2008/layout/PictureStrips"/>
    <dgm:cxn modelId="{C505588E-1631-430C-B721-E1A17221268C}" type="presParOf" srcId="{E1F10A95-B67D-4E95-8FEE-B71DF86464A4}" destId="{A130012B-EC25-42AB-9641-310AAF573583}" srcOrd="0" destOrd="0" presId="urn:microsoft.com/office/officeart/2008/layout/PictureStrips"/>
    <dgm:cxn modelId="{FEBD1D46-07E4-4205-B339-6EFA84041AA1}" type="presParOf" srcId="{E1F10A95-B67D-4E95-8FEE-B71DF86464A4}" destId="{4BC4EB6C-82A5-4484-8B13-7238D3B9EF16}" srcOrd="1" destOrd="0" presId="urn:microsoft.com/office/officeart/2008/layout/PictureStrips"/>
    <dgm:cxn modelId="{D4D08B6F-2590-4683-AEFA-EA1BCD6A1487}" type="presParOf" srcId="{3F1394E0-9E3F-4853-ABE4-B98C4DDBE528}" destId="{A97FC821-5846-4DA7-B052-0F2783635072}" srcOrd="5" destOrd="0" presId="urn:microsoft.com/office/officeart/2008/layout/PictureStrips"/>
    <dgm:cxn modelId="{FC31AC0D-7AC0-476C-9259-FE11F9625FBC}" type="presParOf" srcId="{3F1394E0-9E3F-4853-ABE4-B98C4DDBE528}" destId="{E3AA6F39-0FA9-4650-BA0E-DD2E3D6683C6}" srcOrd="6" destOrd="0" presId="urn:microsoft.com/office/officeart/2008/layout/PictureStrips"/>
    <dgm:cxn modelId="{5FDEF76A-8D3E-4A30-9C6A-10FC3D860CA2}" type="presParOf" srcId="{E3AA6F39-0FA9-4650-BA0E-DD2E3D6683C6}" destId="{1A80D18F-08C5-41C9-8834-32EC7F5FFEB1}" srcOrd="0" destOrd="0" presId="urn:microsoft.com/office/officeart/2008/layout/PictureStrips"/>
    <dgm:cxn modelId="{418EC70E-018A-4A4E-A5F1-4158954359C4}" type="presParOf" srcId="{E3AA6F39-0FA9-4650-BA0E-DD2E3D6683C6}" destId="{D89364BB-59FD-4DF2-9F09-6049D14B9F4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6B77BD-723A-4538-A722-C6CF9FEEB1C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B50A54-42C3-454F-886F-709DDBA96F7B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rtl="0"/>
          <a:r>
            <a:rPr lang="ro-MD" dirty="0" smtClean="0">
              <a:solidFill>
                <a:srgbClr val="003366"/>
              </a:solidFill>
            </a:rPr>
            <a:t>Costurile directe eligibile includ: </a:t>
          </a:r>
          <a:endParaRPr lang="ru-RU" dirty="0">
            <a:solidFill>
              <a:srgbClr val="003366"/>
            </a:solidFill>
          </a:endParaRPr>
        </a:p>
      </dgm:t>
    </dgm:pt>
    <dgm:pt modelId="{B94B1798-E725-4E3C-B3DB-46923A5E685A}" type="parTrans" cxnId="{7FD305AC-222C-4161-B852-1EA864B34271}">
      <dgm:prSet/>
      <dgm:spPr/>
      <dgm:t>
        <a:bodyPr/>
        <a:lstStyle/>
        <a:p>
          <a:endParaRPr lang="ru-RU"/>
        </a:p>
      </dgm:t>
    </dgm:pt>
    <dgm:pt modelId="{D8EC0F81-A1EB-41F9-90C7-82CFE25642F9}" type="sibTrans" cxnId="{7FD305AC-222C-4161-B852-1EA864B34271}">
      <dgm:prSet/>
      <dgm:spPr/>
      <dgm:t>
        <a:bodyPr/>
        <a:lstStyle/>
        <a:p>
          <a:endParaRPr lang="ru-RU"/>
        </a:p>
      </dgm:t>
    </dgm:pt>
    <dgm:pt modelId="{B5022684-B636-4871-B716-F7AAC7E939E4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rtl="0">
            <a:spcAft>
              <a:spcPts val="600"/>
            </a:spcAft>
          </a:pPr>
          <a:r>
            <a:rPr lang="ro-MD" dirty="0" smtClean="0">
              <a:solidFill>
                <a:srgbClr val="003366"/>
              </a:solidFill>
            </a:rPr>
            <a:t>cheltuielile pentru executarea lucrărilor de construcții în conformitate cu documentația tehnică de proiect </a:t>
          </a:r>
          <a:endParaRPr lang="ru-RU" dirty="0">
            <a:solidFill>
              <a:srgbClr val="003366"/>
            </a:solidFill>
          </a:endParaRPr>
        </a:p>
      </dgm:t>
    </dgm:pt>
    <dgm:pt modelId="{CF0FB6B1-D261-41D5-8031-C3F1952D0987}" type="parTrans" cxnId="{50D32CF2-CE63-4F36-9F20-B6DC57E43548}">
      <dgm:prSet/>
      <dgm:spPr/>
      <dgm:t>
        <a:bodyPr/>
        <a:lstStyle/>
        <a:p>
          <a:endParaRPr lang="ru-RU"/>
        </a:p>
      </dgm:t>
    </dgm:pt>
    <dgm:pt modelId="{4E08E9B2-44B7-4EE7-957D-FC9E40AD7A02}" type="sibTrans" cxnId="{50D32CF2-CE63-4F36-9F20-B6DC57E43548}">
      <dgm:prSet/>
      <dgm:spPr/>
      <dgm:t>
        <a:bodyPr/>
        <a:lstStyle/>
        <a:p>
          <a:endParaRPr lang="ru-RU"/>
        </a:p>
      </dgm:t>
    </dgm:pt>
    <dgm:pt modelId="{1B74560B-1678-40BF-B253-471B60771510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rtl="0">
            <a:spcAft>
              <a:spcPts val="600"/>
            </a:spcAft>
          </a:pPr>
          <a:r>
            <a:rPr lang="ro-MD" dirty="0" smtClean="0">
              <a:solidFill>
                <a:srgbClr val="003366"/>
              </a:solidFill>
            </a:rPr>
            <a:t>costuri pentru supravegherea tehnică a lucrărilor</a:t>
          </a:r>
          <a:endParaRPr lang="ru-RU" dirty="0">
            <a:solidFill>
              <a:srgbClr val="003366"/>
            </a:solidFill>
          </a:endParaRPr>
        </a:p>
      </dgm:t>
    </dgm:pt>
    <dgm:pt modelId="{B40C4D04-C7BC-47A9-8FB3-5E350AD6F8FD}" type="parTrans" cxnId="{A6A8E31F-E935-4D3F-B0AD-6C0F806B34B2}">
      <dgm:prSet/>
      <dgm:spPr/>
      <dgm:t>
        <a:bodyPr/>
        <a:lstStyle/>
        <a:p>
          <a:endParaRPr lang="ru-RU"/>
        </a:p>
      </dgm:t>
    </dgm:pt>
    <dgm:pt modelId="{C60A4009-4FE2-4CC6-9728-197C4AA3A8A1}" type="sibTrans" cxnId="{A6A8E31F-E935-4D3F-B0AD-6C0F806B34B2}">
      <dgm:prSet/>
      <dgm:spPr/>
      <dgm:t>
        <a:bodyPr/>
        <a:lstStyle/>
        <a:p>
          <a:endParaRPr lang="ru-RU"/>
        </a:p>
      </dgm:t>
    </dgm:pt>
    <dgm:pt modelId="{756B8541-E493-4AA2-8E76-7F6404C6204F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rtl="0">
            <a:spcAft>
              <a:spcPts val="600"/>
            </a:spcAft>
          </a:pPr>
          <a:r>
            <a:rPr lang="ro-MD" dirty="0" smtClean="0">
              <a:solidFill>
                <a:srgbClr val="003366"/>
              </a:solidFill>
            </a:rPr>
            <a:t>achiziționarea de bunuri și servicii de asistență tehnică pentru crearea și dezvoltarea capacităților prestatorilor de servicii publice</a:t>
          </a:r>
          <a:endParaRPr lang="ru-RU" dirty="0">
            <a:solidFill>
              <a:srgbClr val="003366"/>
            </a:solidFill>
          </a:endParaRPr>
        </a:p>
      </dgm:t>
    </dgm:pt>
    <dgm:pt modelId="{F516DC93-5085-4C3B-A05F-52EBE96E1DC6}" type="parTrans" cxnId="{0C3A312C-0D97-49A1-AC3A-A14F7B4F85D7}">
      <dgm:prSet/>
      <dgm:spPr/>
      <dgm:t>
        <a:bodyPr/>
        <a:lstStyle/>
        <a:p>
          <a:endParaRPr lang="ru-RU"/>
        </a:p>
      </dgm:t>
    </dgm:pt>
    <dgm:pt modelId="{0981FD7E-07D5-492C-8167-393C8EFA8AC6}" type="sibTrans" cxnId="{0C3A312C-0D97-49A1-AC3A-A14F7B4F85D7}">
      <dgm:prSet/>
      <dgm:spPr/>
      <dgm:t>
        <a:bodyPr/>
        <a:lstStyle/>
        <a:p>
          <a:endParaRPr lang="ru-RU"/>
        </a:p>
      </dgm:t>
    </dgm:pt>
    <dgm:pt modelId="{BF6115F3-1180-4299-BF42-C7B8BDFF4902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rtl="0">
            <a:spcAft>
              <a:spcPts val="600"/>
            </a:spcAft>
          </a:pPr>
          <a:r>
            <a:rPr lang="ro-MD" dirty="0" smtClean="0">
              <a:solidFill>
                <a:srgbClr val="003366"/>
              </a:solidFill>
            </a:rPr>
            <a:t>costuri pentru achiziționarea de echipament nou, conform bugetului proiectului pe categorii de costuri (notei explicative a bugetului), cu condiția ca acestea să corespundă prețurilor pieței</a:t>
          </a:r>
          <a:endParaRPr lang="ru-RU" dirty="0">
            <a:solidFill>
              <a:srgbClr val="003366"/>
            </a:solidFill>
          </a:endParaRPr>
        </a:p>
      </dgm:t>
    </dgm:pt>
    <dgm:pt modelId="{1C4EA97F-2B78-4A20-B657-A77659CC32FB}" type="parTrans" cxnId="{63A33421-5305-499B-A28D-67A4DB68FD78}">
      <dgm:prSet/>
      <dgm:spPr/>
      <dgm:t>
        <a:bodyPr/>
        <a:lstStyle/>
        <a:p>
          <a:endParaRPr lang="ru-RU"/>
        </a:p>
      </dgm:t>
    </dgm:pt>
    <dgm:pt modelId="{EB5A21B2-19EC-498E-A988-63511D6510B1}" type="sibTrans" cxnId="{63A33421-5305-499B-A28D-67A4DB68FD78}">
      <dgm:prSet/>
      <dgm:spPr/>
      <dgm:t>
        <a:bodyPr/>
        <a:lstStyle/>
        <a:p>
          <a:endParaRPr lang="ru-RU"/>
        </a:p>
      </dgm:t>
    </dgm:pt>
    <dgm:pt modelId="{91ACFBC1-571E-41D5-9D3B-79B5C18B8FA7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rtl="0">
            <a:spcAft>
              <a:spcPct val="15000"/>
            </a:spcAft>
          </a:pPr>
          <a:r>
            <a:rPr lang="ro-MD" dirty="0" smtClean="0">
              <a:solidFill>
                <a:srgbClr val="003366"/>
              </a:solidFill>
            </a:rPr>
            <a:t>costuri de elaborare a planurilor urbanistice generale</a:t>
          </a:r>
          <a:endParaRPr lang="ru-RU" dirty="0">
            <a:solidFill>
              <a:srgbClr val="003366"/>
            </a:solidFill>
          </a:endParaRPr>
        </a:p>
      </dgm:t>
    </dgm:pt>
    <dgm:pt modelId="{83C1B582-89BF-4E4E-B737-73821513CCEA}" type="parTrans" cxnId="{DA176F43-B50A-4B2A-88C0-C99240D917A6}">
      <dgm:prSet/>
      <dgm:spPr/>
      <dgm:t>
        <a:bodyPr/>
        <a:lstStyle/>
        <a:p>
          <a:endParaRPr lang="ru-RU"/>
        </a:p>
      </dgm:t>
    </dgm:pt>
    <dgm:pt modelId="{2F260CCA-C4B9-4A58-B6F5-415A43604DC2}" type="sibTrans" cxnId="{DA176F43-B50A-4B2A-88C0-C99240D917A6}">
      <dgm:prSet/>
      <dgm:spPr/>
      <dgm:t>
        <a:bodyPr/>
        <a:lstStyle/>
        <a:p>
          <a:endParaRPr lang="ru-RU"/>
        </a:p>
      </dgm:t>
    </dgm:pt>
    <dgm:pt modelId="{AD606640-045F-4041-A6FB-0B40E9296E50}" type="pres">
      <dgm:prSet presAssocID="{ED6B77BD-723A-4538-A722-C6CF9FEEB1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04DB98-5CE4-4F60-B125-76F7D3E3CAC3}" type="pres">
      <dgm:prSet presAssocID="{9DB50A54-42C3-454F-886F-709DDBA96F7B}" presName="linNode" presStyleCnt="0"/>
      <dgm:spPr/>
    </dgm:pt>
    <dgm:pt modelId="{8D3EACEB-1151-44CB-9ACE-934BE4A235AF}" type="pres">
      <dgm:prSet presAssocID="{9DB50A54-42C3-454F-886F-709DDBA96F7B}" presName="parentText" presStyleLbl="node1" presStyleIdx="0" presStyleCnt="1" custScaleX="12243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334F2D-7943-4D62-B1D3-8D92365FA508}" type="pres">
      <dgm:prSet presAssocID="{9DB50A54-42C3-454F-886F-709DDBA96F7B}" presName="descendantText" presStyleLbl="alignAccFollowNode1" presStyleIdx="0" presStyleCnt="1" custScaleX="2000000" custScaleY="108585" custLinFactX="221773" custLinFactNeighborX="30000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0F8DCA-015C-43AF-B897-58B181264B09}" type="presOf" srcId="{756B8541-E493-4AA2-8E76-7F6404C6204F}" destId="{D4334F2D-7943-4D62-B1D3-8D92365FA508}" srcOrd="0" destOrd="2" presId="urn:microsoft.com/office/officeart/2005/8/layout/vList5"/>
    <dgm:cxn modelId="{A6A8E31F-E935-4D3F-B0AD-6C0F806B34B2}" srcId="{9DB50A54-42C3-454F-886F-709DDBA96F7B}" destId="{1B74560B-1678-40BF-B253-471B60771510}" srcOrd="1" destOrd="0" parTransId="{B40C4D04-C7BC-47A9-8FB3-5E350AD6F8FD}" sibTransId="{C60A4009-4FE2-4CC6-9728-197C4AA3A8A1}"/>
    <dgm:cxn modelId="{0C3A312C-0D97-49A1-AC3A-A14F7B4F85D7}" srcId="{9DB50A54-42C3-454F-886F-709DDBA96F7B}" destId="{756B8541-E493-4AA2-8E76-7F6404C6204F}" srcOrd="2" destOrd="0" parTransId="{F516DC93-5085-4C3B-A05F-52EBE96E1DC6}" sibTransId="{0981FD7E-07D5-492C-8167-393C8EFA8AC6}"/>
    <dgm:cxn modelId="{DA176F43-B50A-4B2A-88C0-C99240D917A6}" srcId="{9DB50A54-42C3-454F-886F-709DDBA96F7B}" destId="{91ACFBC1-571E-41D5-9D3B-79B5C18B8FA7}" srcOrd="4" destOrd="0" parTransId="{83C1B582-89BF-4E4E-B737-73821513CCEA}" sibTransId="{2F260CCA-C4B9-4A58-B6F5-415A43604DC2}"/>
    <dgm:cxn modelId="{42735614-6EFB-4654-A754-0EC430B9381A}" type="presOf" srcId="{91ACFBC1-571E-41D5-9D3B-79B5C18B8FA7}" destId="{D4334F2D-7943-4D62-B1D3-8D92365FA508}" srcOrd="0" destOrd="4" presId="urn:microsoft.com/office/officeart/2005/8/layout/vList5"/>
    <dgm:cxn modelId="{7FD305AC-222C-4161-B852-1EA864B34271}" srcId="{ED6B77BD-723A-4538-A722-C6CF9FEEB1CF}" destId="{9DB50A54-42C3-454F-886F-709DDBA96F7B}" srcOrd="0" destOrd="0" parTransId="{B94B1798-E725-4E3C-B3DB-46923A5E685A}" sibTransId="{D8EC0F81-A1EB-41F9-90C7-82CFE25642F9}"/>
    <dgm:cxn modelId="{76D1BC81-A75C-45CA-AB7F-6930547B61DB}" type="presOf" srcId="{BF6115F3-1180-4299-BF42-C7B8BDFF4902}" destId="{D4334F2D-7943-4D62-B1D3-8D92365FA508}" srcOrd="0" destOrd="3" presId="urn:microsoft.com/office/officeart/2005/8/layout/vList5"/>
    <dgm:cxn modelId="{EF13B5A3-D70A-4C48-926F-A812099C2AA9}" type="presOf" srcId="{9DB50A54-42C3-454F-886F-709DDBA96F7B}" destId="{8D3EACEB-1151-44CB-9ACE-934BE4A235AF}" srcOrd="0" destOrd="0" presId="urn:microsoft.com/office/officeart/2005/8/layout/vList5"/>
    <dgm:cxn modelId="{F2EAC53D-BF03-4691-B532-1A8DCAC17A12}" type="presOf" srcId="{ED6B77BD-723A-4538-A722-C6CF9FEEB1CF}" destId="{AD606640-045F-4041-A6FB-0B40E9296E50}" srcOrd="0" destOrd="0" presId="urn:microsoft.com/office/officeart/2005/8/layout/vList5"/>
    <dgm:cxn modelId="{652B60DD-BDF7-4623-A232-03D69D18915A}" type="presOf" srcId="{1B74560B-1678-40BF-B253-471B60771510}" destId="{D4334F2D-7943-4D62-B1D3-8D92365FA508}" srcOrd="0" destOrd="1" presId="urn:microsoft.com/office/officeart/2005/8/layout/vList5"/>
    <dgm:cxn modelId="{50D32CF2-CE63-4F36-9F20-B6DC57E43548}" srcId="{9DB50A54-42C3-454F-886F-709DDBA96F7B}" destId="{B5022684-B636-4871-B716-F7AAC7E939E4}" srcOrd="0" destOrd="0" parTransId="{CF0FB6B1-D261-41D5-8031-C3F1952D0987}" sibTransId="{4E08E9B2-44B7-4EE7-957D-FC9E40AD7A02}"/>
    <dgm:cxn modelId="{19A21BC0-0960-4214-A176-918400EA4890}" type="presOf" srcId="{B5022684-B636-4871-B716-F7AAC7E939E4}" destId="{D4334F2D-7943-4D62-B1D3-8D92365FA508}" srcOrd="0" destOrd="0" presId="urn:microsoft.com/office/officeart/2005/8/layout/vList5"/>
    <dgm:cxn modelId="{63A33421-5305-499B-A28D-67A4DB68FD78}" srcId="{9DB50A54-42C3-454F-886F-709DDBA96F7B}" destId="{BF6115F3-1180-4299-BF42-C7B8BDFF4902}" srcOrd="3" destOrd="0" parTransId="{1C4EA97F-2B78-4A20-B657-A77659CC32FB}" sibTransId="{EB5A21B2-19EC-498E-A988-63511D6510B1}"/>
    <dgm:cxn modelId="{D9A47508-D1A3-4452-AA2F-9EE684E5182C}" type="presParOf" srcId="{AD606640-045F-4041-A6FB-0B40E9296E50}" destId="{FE04DB98-5CE4-4F60-B125-76F7D3E3CAC3}" srcOrd="0" destOrd="0" presId="urn:microsoft.com/office/officeart/2005/8/layout/vList5"/>
    <dgm:cxn modelId="{1A054C2C-4BF5-4E26-A9E2-A04AF617CAC3}" type="presParOf" srcId="{FE04DB98-5CE4-4F60-B125-76F7D3E3CAC3}" destId="{8D3EACEB-1151-44CB-9ACE-934BE4A235AF}" srcOrd="0" destOrd="0" presId="urn:microsoft.com/office/officeart/2005/8/layout/vList5"/>
    <dgm:cxn modelId="{818F4160-2C10-4F20-9049-38261602D538}" type="presParOf" srcId="{FE04DB98-5CE4-4F60-B125-76F7D3E3CAC3}" destId="{D4334F2D-7943-4D62-B1D3-8D92365FA5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6B77BD-723A-4538-A722-C6CF9FEEB1C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B50A54-42C3-454F-886F-709DDBA96F7B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algn="l" rtl="0"/>
          <a:r>
            <a:rPr lang="ro-MD" sz="2400" u="none" dirty="0" smtClean="0">
              <a:solidFill>
                <a:srgbClr val="003366"/>
              </a:solidFill>
            </a:rPr>
            <a:t>Costurile neeligibile </a:t>
          </a:r>
          <a:r>
            <a:rPr lang="ro-MD" sz="2400" dirty="0" smtClean="0">
              <a:solidFill>
                <a:srgbClr val="003366"/>
              </a:solidFill>
            </a:rPr>
            <a:t>sunt considerate:</a:t>
          </a:r>
          <a:endParaRPr lang="ru-RU" sz="2400" dirty="0">
            <a:solidFill>
              <a:srgbClr val="003366"/>
            </a:solidFill>
          </a:endParaRPr>
        </a:p>
      </dgm:t>
    </dgm:pt>
    <dgm:pt modelId="{B94B1798-E725-4E3C-B3DB-46923A5E685A}" type="parTrans" cxnId="{7FD305AC-222C-4161-B852-1EA864B34271}">
      <dgm:prSet/>
      <dgm:spPr/>
      <dgm:t>
        <a:bodyPr/>
        <a:lstStyle/>
        <a:p>
          <a:endParaRPr lang="ru-RU"/>
        </a:p>
      </dgm:t>
    </dgm:pt>
    <dgm:pt modelId="{D8EC0F81-A1EB-41F9-90C7-82CFE25642F9}" type="sibTrans" cxnId="{7FD305AC-222C-4161-B852-1EA864B34271}">
      <dgm:prSet/>
      <dgm:spPr/>
      <dgm:t>
        <a:bodyPr/>
        <a:lstStyle/>
        <a:p>
          <a:endParaRPr lang="ru-RU"/>
        </a:p>
      </dgm:t>
    </dgm:pt>
    <dgm:pt modelId="{B5022684-B636-4871-B716-F7AAC7E939E4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rtl="0">
            <a:spcAft>
              <a:spcPts val="600"/>
            </a:spcAft>
          </a:pPr>
          <a:r>
            <a:rPr lang="ro-MD" sz="1400" dirty="0" smtClean="0">
              <a:solidFill>
                <a:srgbClr val="003366"/>
              </a:solidFill>
            </a:rPr>
            <a:t>costuri pentru asistența tehnică cu privire la crearea și dezvoltarea serviciilor publice de gospodărie comunală</a:t>
          </a:r>
          <a:endParaRPr lang="ru-RU" sz="1400" dirty="0">
            <a:solidFill>
              <a:srgbClr val="003366"/>
            </a:solidFill>
          </a:endParaRPr>
        </a:p>
      </dgm:t>
    </dgm:pt>
    <dgm:pt modelId="{CF0FB6B1-D261-41D5-8031-C3F1952D0987}" type="parTrans" cxnId="{50D32CF2-CE63-4F36-9F20-B6DC57E43548}">
      <dgm:prSet/>
      <dgm:spPr/>
      <dgm:t>
        <a:bodyPr/>
        <a:lstStyle/>
        <a:p>
          <a:endParaRPr lang="ru-RU"/>
        </a:p>
      </dgm:t>
    </dgm:pt>
    <dgm:pt modelId="{4E08E9B2-44B7-4EE7-957D-FC9E40AD7A02}" type="sibTrans" cxnId="{50D32CF2-CE63-4F36-9F20-B6DC57E43548}">
      <dgm:prSet/>
      <dgm:spPr/>
      <dgm:t>
        <a:bodyPr/>
        <a:lstStyle/>
        <a:p>
          <a:endParaRPr lang="ru-RU"/>
        </a:p>
      </dgm:t>
    </dgm:pt>
    <dgm:pt modelId="{1B69BC03-20CF-4B11-BD87-4ED7A1B01CE8}">
      <dgm:prSet custT="1"/>
      <dgm:spPr/>
      <dgm:t>
        <a:bodyPr/>
        <a:lstStyle/>
        <a:p>
          <a:r>
            <a:rPr lang="ro-MD" sz="1400" dirty="0" smtClean="0">
              <a:solidFill>
                <a:srgbClr val="003366"/>
              </a:solidFill>
            </a:rPr>
            <a:t>sponsorizări individuale pentru participare la conferințe sau congrese; </a:t>
          </a:r>
          <a:endParaRPr lang="ru-RU" sz="1400" dirty="0">
            <a:solidFill>
              <a:srgbClr val="003366"/>
            </a:solidFill>
          </a:endParaRPr>
        </a:p>
      </dgm:t>
    </dgm:pt>
    <dgm:pt modelId="{F4A72DE0-7D68-4085-941F-B8E3CDE52808}" type="parTrans" cxnId="{BB912B20-E026-4A7E-8D4C-576BE67975F5}">
      <dgm:prSet/>
      <dgm:spPr/>
      <dgm:t>
        <a:bodyPr/>
        <a:lstStyle/>
        <a:p>
          <a:endParaRPr lang="ru-RU"/>
        </a:p>
      </dgm:t>
    </dgm:pt>
    <dgm:pt modelId="{17637474-E73A-46E6-81E2-9C0AA0CFE760}" type="sibTrans" cxnId="{BB912B20-E026-4A7E-8D4C-576BE67975F5}">
      <dgm:prSet/>
      <dgm:spPr/>
      <dgm:t>
        <a:bodyPr/>
        <a:lstStyle/>
        <a:p>
          <a:endParaRPr lang="ru-RU"/>
        </a:p>
      </dgm:t>
    </dgm:pt>
    <dgm:pt modelId="{D3E79C3C-9DB5-4F3F-A684-B5C33288F663}">
      <dgm:prSet custT="1"/>
      <dgm:spPr/>
      <dgm:t>
        <a:bodyPr/>
        <a:lstStyle/>
        <a:p>
          <a:r>
            <a:rPr lang="ro-MD" sz="1400" dirty="0" smtClean="0">
              <a:solidFill>
                <a:srgbClr val="003366"/>
              </a:solidFill>
            </a:rPr>
            <a:t>datorii sau rezerve pentru pierderi</a:t>
          </a:r>
          <a:endParaRPr lang="ru-RU" sz="1400" dirty="0">
            <a:solidFill>
              <a:srgbClr val="003366"/>
            </a:solidFill>
          </a:endParaRPr>
        </a:p>
      </dgm:t>
    </dgm:pt>
    <dgm:pt modelId="{C54EC1EA-369E-4CCA-8772-FBB1E79901AF}" type="parTrans" cxnId="{772F207C-9BDE-479A-A26A-1F7F3047AB32}">
      <dgm:prSet/>
      <dgm:spPr/>
      <dgm:t>
        <a:bodyPr/>
        <a:lstStyle/>
        <a:p>
          <a:endParaRPr lang="ru-RU"/>
        </a:p>
      </dgm:t>
    </dgm:pt>
    <dgm:pt modelId="{ECAEFA18-ABC3-4F1B-8E6D-FA091BCDF711}" type="sibTrans" cxnId="{772F207C-9BDE-479A-A26A-1F7F3047AB32}">
      <dgm:prSet/>
      <dgm:spPr/>
      <dgm:t>
        <a:bodyPr/>
        <a:lstStyle/>
        <a:p>
          <a:endParaRPr lang="ru-RU"/>
        </a:p>
      </dgm:t>
    </dgm:pt>
    <dgm:pt modelId="{203849CA-62EE-4FE1-9D6A-6A04AB45186A}">
      <dgm:prSet custT="1"/>
      <dgm:spPr/>
      <dgm:t>
        <a:bodyPr/>
        <a:lstStyle/>
        <a:p>
          <a:r>
            <a:rPr lang="ro-MD" sz="1400" dirty="0" smtClean="0">
              <a:solidFill>
                <a:srgbClr val="003366"/>
              </a:solidFill>
            </a:rPr>
            <a:t>burse de studiu și/sau cursuri de specializare individuale</a:t>
          </a:r>
          <a:endParaRPr lang="ru-RU" sz="1400" dirty="0">
            <a:solidFill>
              <a:srgbClr val="003366"/>
            </a:solidFill>
          </a:endParaRPr>
        </a:p>
      </dgm:t>
    </dgm:pt>
    <dgm:pt modelId="{8159CB1C-2A8B-48BA-AE94-FFE8FED26FD2}" type="parTrans" cxnId="{C10A2E2B-6C4E-4C45-B2A4-0859C68C4693}">
      <dgm:prSet/>
      <dgm:spPr/>
      <dgm:t>
        <a:bodyPr/>
        <a:lstStyle/>
        <a:p>
          <a:endParaRPr lang="ru-RU"/>
        </a:p>
      </dgm:t>
    </dgm:pt>
    <dgm:pt modelId="{0A82D18D-B24C-48A5-ADB2-5D62C836A924}" type="sibTrans" cxnId="{C10A2E2B-6C4E-4C45-B2A4-0859C68C4693}">
      <dgm:prSet/>
      <dgm:spPr/>
      <dgm:t>
        <a:bodyPr/>
        <a:lstStyle/>
        <a:p>
          <a:endParaRPr lang="ru-RU"/>
        </a:p>
      </dgm:t>
    </dgm:pt>
    <dgm:pt modelId="{83886C4D-58D2-4205-965F-61878571F76B}">
      <dgm:prSet custT="1"/>
      <dgm:spPr/>
      <dgm:t>
        <a:bodyPr/>
        <a:lstStyle/>
        <a:p>
          <a:r>
            <a:rPr lang="ro-MD" sz="1400" dirty="0" smtClean="0">
              <a:solidFill>
                <a:srgbClr val="003366"/>
              </a:solidFill>
            </a:rPr>
            <a:t>orice acțiune de natură comercială generatoare de profit imediat pentru aplicantul la finanțare sau pentru partenerul de proiect</a:t>
          </a:r>
          <a:endParaRPr lang="ru-RU" sz="1400" dirty="0">
            <a:solidFill>
              <a:srgbClr val="003366"/>
            </a:solidFill>
          </a:endParaRPr>
        </a:p>
      </dgm:t>
    </dgm:pt>
    <dgm:pt modelId="{F4631E1C-CD9E-4261-8716-9A5108819708}" type="parTrans" cxnId="{1F9FE0AD-EB44-4A20-845B-FED3246EFECF}">
      <dgm:prSet/>
      <dgm:spPr/>
      <dgm:t>
        <a:bodyPr/>
        <a:lstStyle/>
        <a:p>
          <a:endParaRPr lang="ru-RU"/>
        </a:p>
      </dgm:t>
    </dgm:pt>
    <dgm:pt modelId="{CDD66264-0D3D-46EE-9E8B-67CD53CF8993}" type="sibTrans" cxnId="{1F9FE0AD-EB44-4A20-845B-FED3246EFECF}">
      <dgm:prSet/>
      <dgm:spPr/>
      <dgm:t>
        <a:bodyPr/>
        <a:lstStyle/>
        <a:p>
          <a:endParaRPr lang="ru-RU"/>
        </a:p>
      </dgm:t>
    </dgm:pt>
    <dgm:pt modelId="{1A7DCBDA-C918-4766-A00A-874CA868E05C}">
      <dgm:prSet custT="1"/>
      <dgm:spPr/>
      <dgm:t>
        <a:bodyPr/>
        <a:lstStyle/>
        <a:p>
          <a:r>
            <a:rPr lang="ro-MD" sz="1400" dirty="0" smtClean="0">
              <a:solidFill>
                <a:srgbClr val="003366"/>
              </a:solidFill>
            </a:rPr>
            <a:t>cumpărarea de terenuri sau clădiri</a:t>
          </a:r>
          <a:endParaRPr lang="ru-RU" sz="1400" dirty="0">
            <a:solidFill>
              <a:srgbClr val="003366"/>
            </a:solidFill>
          </a:endParaRPr>
        </a:p>
      </dgm:t>
    </dgm:pt>
    <dgm:pt modelId="{37751A7F-BEEE-4666-B863-8020633DD1EB}" type="parTrans" cxnId="{ADFD35F5-A10B-4882-A4A4-E3C097D09609}">
      <dgm:prSet/>
      <dgm:spPr/>
      <dgm:t>
        <a:bodyPr/>
        <a:lstStyle/>
        <a:p>
          <a:endParaRPr lang="ru-RU"/>
        </a:p>
      </dgm:t>
    </dgm:pt>
    <dgm:pt modelId="{807AA768-AF6A-4D0E-A089-2E548F14650A}" type="sibTrans" cxnId="{ADFD35F5-A10B-4882-A4A4-E3C097D09609}">
      <dgm:prSet/>
      <dgm:spPr/>
      <dgm:t>
        <a:bodyPr/>
        <a:lstStyle/>
        <a:p>
          <a:endParaRPr lang="ru-RU"/>
        </a:p>
      </dgm:t>
    </dgm:pt>
    <dgm:pt modelId="{9522F654-FAC0-4E1F-9149-585ED1490E5F}">
      <dgm:prSet custT="1"/>
      <dgm:spPr/>
      <dgm:t>
        <a:bodyPr/>
        <a:lstStyle/>
        <a:p>
          <a:r>
            <a:rPr lang="ro-MD" sz="1400" dirty="0" smtClean="0">
              <a:solidFill>
                <a:srgbClr val="003366"/>
              </a:solidFill>
            </a:rPr>
            <a:t>credite părților terțe, amenzi și penalități</a:t>
          </a:r>
          <a:endParaRPr lang="ru-RU" sz="1400" dirty="0">
            <a:solidFill>
              <a:srgbClr val="003366"/>
            </a:solidFill>
          </a:endParaRPr>
        </a:p>
      </dgm:t>
    </dgm:pt>
    <dgm:pt modelId="{C6D17098-A20B-415D-A526-49DA5687D3D1}" type="parTrans" cxnId="{F3DC36F6-EF47-469D-9B60-40FC2A299573}">
      <dgm:prSet/>
      <dgm:spPr/>
      <dgm:t>
        <a:bodyPr/>
        <a:lstStyle/>
        <a:p>
          <a:endParaRPr lang="ru-RU"/>
        </a:p>
      </dgm:t>
    </dgm:pt>
    <dgm:pt modelId="{F1EE5BF4-778E-4BA3-95D4-F355B73EE0F2}" type="sibTrans" cxnId="{F3DC36F6-EF47-469D-9B60-40FC2A299573}">
      <dgm:prSet/>
      <dgm:spPr/>
      <dgm:t>
        <a:bodyPr/>
        <a:lstStyle/>
        <a:p>
          <a:endParaRPr lang="ru-RU"/>
        </a:p>
      </dgm:t>
    </dgm:pt>
    <dgm:pt modelId="{A53C787A-58E7-44A1-99B9-6BBF0EC5EF3A}">
      <dgm:prSet custT="1"/>
      <dgm:spPr/>
      <dgm:t>
        <a:bodyPr/>
        <a:lstStyle/>
        <a:p>
          <a:r>
            <a:rPr lang="ro-MD" sz="1400" dirty="0" smtClean="0">
              <a:solidFill>
                <a:srgbClr val="003366"/>
              </a:solidFill>
            </a:rPr>
            <a:t>costuri pentru angajarea personalului responsabil de asigurarea implementării proiectului din partea beneficiarului</a:t>
          </a:r>
          <a:endParaRPr lang="ru-RU" sz="1400" dirty="0">
            <a:solidFill>
              <a:srgbClr val="003366"/>
            </a:solidFill>
          </a:endParaRPr>
        </a:p>
      </dgm:t>
    </dgm:pt>
    <dgm:pt modelId="{C6E30F48-49CE-439B-862A-498C3C59CB34}" type="parTrans" cxnId="{A91D742C-AAF2-4132-AA02-24D792E0F145}">
      <dgm:prSet/>
      <dgm:spPr/>
      <dgm:t>
        <a:bodyPr/>
        <a:lstStyle/>
        <a:p>
          <a:endParaRPr lang="ru-RU"/>
        </a:p>
      </dgm:t>
    </dgm:pt>
    <dgm:pt modelId="{882C4BF4-8617-49C7-9F5C-247E1C242295}" type="sibTrans" cxnId="{A91D742C-AAF2-4132-AA02-24D792E0F145}">
      <dgm:prSet/>
      <dgm:spPr/>
      <dgm:t>
        <a:bodyPr/>
        <a:lstStyle/>
        <a:p>
          <a:endParaRPr lang="ru-RU"/>
        </a:p>
      </dgm:t>
    </dgm:pt>
    <dgm:pt modelId="{48F548CD-D048-4285-BD00-0853AF8035B9}">
      <dgm:prSet custT="1"/>
      <dgm:spPr/>
      <dgm:t>
        <a:bodyPr/>
        <a:lstStyle/>
        <a:p>
          <a:r>
            <a:rPr lang="ro-MD" sz="1400" dirty="0" smtClean="0">
              <a:solidFill>
                <a:srgbClr val="003366"/>
              </a:solidFill>
            </a:rPr>
            <a:t>costuri pentru procurarea inventarului de uz gospodăresc, cheltuieli operaționale ale beneficiarilor</a:t>
          </a:r>
          <a:endParaRPr lang="ru-RU" sz="1400" dirty="0">
            <a:solidFill>
              <a:srgbClr val="003366"/>
            </a:solidFill>
          </a:endParaRPr>
        </a:p>
      </dgm:t>
    </dgm:pt>
    <dgm:pt modelId="{660E5716-6C5A-44DB-B6D4-86E8445BC0EA}" type="parTrans" cxnId="{8F11CCE7-B36B-46F2-8C0C-4EAA18338C5E}">
      <dgm:prSet/>
      <dgm:spPr/>
      <dgm:t>
        <a:bodyPr/>
        <a:lstStyle/>
        <a:p>
          <a:endParaRPr lang="ru-RU"/>
        </a:p>
      </dgm:t>
    </dgm:pt>
    <dgm:pt modelId="{684FAC59-2E68-422F-B1AC-EC2B7176F8D5}" type="sibTrans" cxnId="{8F11CCE7-B36B-46F2-8C0C-4EAA18338C5E}">
      <dgm:prSet/>
      <dgm:spPr/>
      <dgm:t>
        <a:bodyPr/>
        <a:lstStyle/>
        <a:p>
          <a:endParaRPr lang="ru-RU"/>
        </a:p>
      </dgm:t>
    </dgm:pt>
    <dgm:pt modelId="{2B2EA5AC-FB5E-4D73-8107-0AD4EE4A2C64}">
      <dgm:prSet custT="1"/>
      <dgm:spPr/>
      <dgm:t>
        <a:bodyPr/>
        <a:lstStyle/>
        <a:p>
          <a:r>
            <a:rPr lang="ro-MD" sz="1400" dirty="0" smtClean="0">
              <a:solidFill>
                <a:srgbClr val="003366"/>
              </a:solidFill>
            </a:rPr>
            <a:t>costuri realizate anterior de a fi fost semnat contractul (inclusiv costurile legate de pregătirea proiectului)</a:t>
          </a:r>
          <a:endParaRPr lang="ru-RU" sz="1400" dirty="0">
            <a:solidFill>
              <a:srgbClr val="003366"/>
            </a:solidFill>
          </a:endParaRPr>
        </a:p>
      </dgm:t>
    </dgm:pt>
    <dgm:pt modelId="{C8BD019A-91AC-40AD-971A-B575B5249890}" type="parTrans" cxnId="{0931E53C-985C-4E87-AF8E-333366180A11}">
      <dgm:prSet/>
      <dgm:spPr/>
      <dgm:t>
        <a:bodyPr/>
        <a:lstStyle/>
        <a:p>
          <a:endParaRPr lang="ru-RU"/>
        </a:p>
      </dgm:t>
    </dgm:pt>
    <dgm:pt modelId="{B934DBE7-B0D8-4733-ABAD-078F404E744A}" type="sibTrans" cxnId="{0931E53C-985C-4E87-AF8E-333366180A11}">
      <dgm:prSet/>
      <dgm:spPr/>
      <dgm:t>
        <a:bodyPr/>
        <a:lstStyle/>
        <a:p>
          <a:endParaRPr lang="ru-RU"/>
        </a:p>
      </dgm:t>
    </dgm:pt>
    <dgm:pt modelId="{AD606640-045F-4041-A6FB-0B40E9296E50}" type="pres">
      <dgm:prSet presAssocID="{ED6B77BD-723A-4538-A722-C6CF9FEEB1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04DB98-5CE4-4F60-B125-76F7D3E3CAC3}" type="pres">
      <dgm:prSet presAssocID="{9DB50A54-42C3-454F-886F-709DDBA96F7B}" presName="linNode" presStyleCnt="0"/>
      <dgm:spPr/>
    </dgm:pt>
    <dgm:pt modelId="{8D3EACEB-1151-44CB-9ACE-934BE4A235AF}" type="pres">
      <dgm:prSet presAssocID="{9DB50A54-42C3-454F-886F-709DDBA96F7B}" presName="parentText" presStyleLbl="node1" presStyleIdx="0" presStyleCnt="1" custScaleX="12243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334F2D-7943-4D62-B1D3-8D92365FA508}" type="pres">
      <dgm:prSet presAssocID="{9DB50A54-42C3-454F-886F-709DDBA96F7B}" presName="descendantText" presStyleLbl="alignAccFollowNode1" presStyleIdx="0" presStyleCnt="1" custScaleX="2000000" custScaleY="115309" custLinFactX="221773" custLinFactNeighborX="30000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13B5A3-D70A-4C48-926F-A812099C2AA9}" type="presOf" srcId="{9DB50A54-42C3-454F-886F-709DDBA96F7B}" destId="{8D3EACEB-1151-44CB-9ACE-934BE4A235AF}" srcOrd="0" destOrd="0" presId="urn:microsoft.com/office/officeart/2005/8/layout/vList5"/>
    <dgm:cxn modelId="{7FD305AC-222C-4161-B852-1EA864B34271}" srcId="{ED6B77BD-723A-4538-A722-C6CF9FEEB1CF}" destId="{9DB50A54-42C3-454F-886F-709DDBA96F7B}" srcOrd="0" destOrd="0" parTransId="{B94B1798-E725-4E3C-B3DB-46923A5E685A}" sibTransId="{D8EC0F81-A1EB-41F9-90C7-82CFE25642F9}"/>
    <dgm:cxn modelId="{A9CF5E11-BAEE-4418-BDBF-36D2671FBD35}" type="presOf" srcId="{2B2EA5AC-FB5E-4D73-8107-0AD4EE4A2C64}" destId="{D4334F2D-7943-4D62-B1D3-8D92365FA508}" srcOrd="0" destOrd="7" presId="urn:microsoft.com/office/officeart/2005/8/layout/vList5"/>
    <dgm:cxn modelId="{50D32CF2-CE63-4F36-9F20-B6DC57E43548}" srcId="{9DB50A54-42C3-454F-886F-709DDBA96F7B}" destId="{B5022684-B636-4871-B716-F7AAC7E939E4}" srcOrd="0" destOrd="0" parTransId="{CF0FB6B1-D261-41D5-8031-C3F1952D0987}" sibTransId="{4E08E9B2-44B7-4EE7-957D-FC9E40AD7A02}"/>
    <dgm:cxn modelId="{E1041201-8FDD-4764-86A0-36DD2B79AC03}" type="presOf" srcId="{9522F654-FAC0-4E1F-9149-585ED1490E5F}" destId="{D4334F2D-7943-4D62-B1D3-8D92365FA508}" srcOrd="0" destOrd="6" presId="urn:microsoft.com/office/officeart/2005/8/layout/vList5"/>
    <dgm:cxn modelId="{F3DC36F6-EF47-469D-9B60-40FC2A299573}" srcId="{9DB50A54-42C3-454F-886F-709DDBA96F7B}" destId="{9522F654-FAC0-4E1F-9149-585ED1490E5F}" srcOrd="6" destOrd="0" parTransId="{C6D17098-A20B-415D-A526-49DA5687D3D1}" sibTransId="{F1EE5BF4-778E-4BA3-95D4-F355B73EE0F2}"/>
    <dgm:cxn modelId="{84B3E681-F835-4FF4-85A7-36ACBB5F0EA8}" type="presOf" srcId="{1A7DCBDA-C918-4766-A00A-874CA868E05C}" destId="{D4334F2D-7943-4D62-B1D3-8D92365FA508}" srcOrd="0" destOrd="5" presId="urn:microsoft.com/office/officeart/2005/8/layout/vList5"/>
    <dgm:cxn modelId="{D985B5F2-4AD8-455B-8658-C7746E04A1FD}" type="presOf" srcId="{1B69BC03-20CF-4B11-BD87-4ED7A1B01CE8}" destId="{D4334F2D-7943-4D62-B1D3-8D92365FA508}" srcOrd="0" destOrd="1" presId="urn:microsoft.com/office/officeart/2005/8/layout/vList5"/>
    <dgm:cxn modelId="{0931E53C-985C-4E87-AF8E-333366180A11}" srcId="{9DB50A54-42C3-454F-886F-709DDBA96F7B}" destId="{2B2EA5AC-FB5E-4D73-8107-0AD4EE4A2C64}" srcOrd="7" destOrd="0" parTransId="{C8BD019A-91AC-40AD-971A-B575B5249890}" sibTransId="{B934DBE7-B0D8-4733-ABAD-078F404E744A}"/>
    <dgm:cxn modelId="{96F4CE93-7B0E-4278-AD46-E77B53FE7EBD}" type="presOf" srcId="{48F548CD-D048-4285-BD00-0853AF8035B9}" destId="{D4334F2D-7943-4D62-B1D3-8D92365FA508}" srcOrd="0" destOrd="9" presId="urn:microsoft.com/office/officeart/2005/8/layout/vList5"/>
    <dgm:cxn modelId="{6EA918B1-E8F7-4C0E-8F51-3D2BF7FE4F78}" type="presOf" srcId="{83886C4D-58D2-4205-965F-61878571F76B}" destId="{D4334F2D-7943-4D62-B1D3-8D92365FA508}" srcOrd="0" destOrd="4" presId="urn:microsoft.com/office/officeart/2005/8/layout/vList5"/>
    <dgm:cxn modelId="{C10A2E2B-6C4E-4C45-B2A4-0859C68C4693}" srcId="{9DB50A54-42C3-454F-886F-709DDBA96F7B}" destId="{203849CA-62EE-4FE1-9D6A-6A04AB45186A}" srcOrd="3" destOrd="0" parTransId="{8159CB1C-2A8B-48BA-AE94-FFE8FED26FD2}" sibTransId="{0A82D18D-B24C-48A5-ADB2-5D62C836A924}"/>
    <dgm:cxn modelId="{F2EAC53D-BF03-4691-B532-1A8DCAC17A12}" type="presOf" srcId="{ED6B77BD-723A-4538-A722-C6CF9FEEB1CF}" destId="{AD606640-045F-4041-A6FB-0B40E9296E50}" srcOrd="0" destOrd="0" presId="urn:microsoft.com/office/officeart/2005/8/layout/vList5"/>
    <dgm:cxn modelId="{9B8C588D-9C86-472E-9B19-90FA4177E74E}" type="presOf" srcId="{D3E79C3C-9DB5-4F3F-A684-B5C33288F663}" destId="{D4334F2D-7943-4D62-B1D3-8D92365FA508}" srcOrd="0" destOrd="2" presId="urn:microsoft.com/office/officeart/2005/8/layout/vList5"/>
    <dgm:cxn modelId="{ADFD35F5-A10B-4882-A4A4-E3C097D09609}" srcId="{9DB50A54-42C3-454F-886F-709DDBA96F7B}" destId="{1A7DCBDA-C918-4766-A00A-874CA868E05C}" srcOrd="5" destOrd="0" parTransId="{37751A7F-BEEE-4666-B863-8020633DD1EB}" sibTransId="{807AA768-AF6A-4D0E-A089-2E548F14650A}"/>
    <dgm:cxn modelId="{DAB4C30F-F0C9-4724-978F-D5F017B095B5}" type="presOf" srcId="{203849CA-62EE-4FE1-9D6A-6A04AB45186A}" destId="{D4334F2D-7943-4D62-B1D3-8D92365FA508}" srcOrd="0" destOrd="3" presId="urn:microsoft.com/office/officeart/2005/8/layout/vList5"/>
    <dgm:cxn modelId="{9B7E9FDD-8724-468D-97D8-84E4EFACC3B0}" type="presOf" srcId="{A53C787A-58E7-44A1-99B9-6BBF0EC5EF3A}" destId="{D4334F2D-7943-4D62-B1D3-8D92365FA508}" srcOrd="0" destOrd="8" presId="urn:microsoft.com/office/officeart/2005/8/layout/vList5"/>
    <dgm:cxn modelId="{19A21BC0-0960-4214-A176-918400EA4890}" type="presOf" srcId="{B5022684-B636-4871-B716-F7AAC7E939E4}" destId="{D4334F2D-7943-4D62-B1D3-8D92365FA508}" srcOrd="0" destOrd="0" presId="urn:microsoft.com/office/officeart/2005/8/layout/vList5"/>
    <dgm:cxn modelId="{8F11CCE7-B36B-46F2-8C0C-4EAA18338C5E}" srcId="{9DB50A54-42C3-454F-886F-709DDBA96F7B}" destId="{48F548CD-D048-4285-BD00-0853AF8035B9}" srcOrd="9" destOrd="0" parTransId="{660E5716-6C5A-44DB-B6D4-86E8445BC0EA}" sibTransId="{684FAC59-2E68-422F-B1AC-EC2B7176F8D5}"/>
    <dgm:cxn modelId="{BB912B20-E026-4A7E-8D4C-576BE67975F5}" srcId="{9DB50A54-42C3-454F-886F-709DDBA96F7B}" destId="{1B69BC03-20CF-4B11-BD87-4ED7A1B01CE8}" srcOrd="1" destOrd="0" parTransId="{F4A72DE0-7D68-4085-941F-B8E3CDE52808}" sibTransId="{17637474-E73A-46E6-81E2-9C0AA0CFE760}"/>
    <dgm:cxn modelId="{1F9FE0AD-EB44-4A20-845B-FED3246EFECF}" srcId="{9DB50A54-42C3-454F-886F-709DDBA96F7B}" destId="{83886C4D-58D2-4205-965F-61878571F76B}" srcOrd="4" destOrd="0" parTransId="{F4631E1C-CD9E-4261-8716-9A5108819708}" sibTransId="{CDD66264-0D3D-46EE-9E8B-67CD53CF8993}"/>
    <dgm:cxn modelId="{A91D742C-AAF2-4132-AA02-24D792E0F145}" srcId="{9DB50A54-42C3-454F-886F-709DDBA96F7B}" destId="{A53C787A-58E7-44A1-99B9-6BBF0EC5EF3A}" srcOrd="8" destOrd="0" parTransId="{C6E30F48-49CE-439B-862A-498C3C59CB34}" sibTransId="{882C4BF4-8617-49C7-9F5C-247E1C242295}"/>
    <dgm:cxn modelId="{772F207C-9BDE-479A-A26A-1F7F3047AB32}" srcId="{9DB50A54-42C3-454F-886F-709DDBA96F7B}" destId="{D3E79C3C-9DB5-4F3F-A684-B5C33288F663}" srcOrd="2" destOrd="0" parTransId="{C54EC1EA-369E-4CCA-8772-FBB1E79901AF}" sibTransId="{ECAEFA18-ABC3-4F1B-8E6D-FA091BCDF711}"/>
    <dgm:cxn modelId="{D9A47508-D1A3-4452-AA2F-9EE684E5182C}" type="presParOf" srcId="{AD606640-045F-4041-A6FB-0B40E9296E50}" destId="{FE04DB98-5CE4-4F60-B125-76F7D3E3CAC3}" srcOrd="0" destOrd="0" presId="urn:microsoft.com/office/officeart/2005/8/layout/vList5"/>
    <dgm:cxn modelId="{1A054C2C-4BF5-4E26-A9E2-A04AF617CAC3}" type="presParOf" srcId="{FE04DB98-5CE4-4F60-B125-76F7D3E3CAC3}" destId="{8D3EACEB-1151-44CB-9ACE-934BE4A235AF}" srcOrd="0" destOrd="0" presId="urn:microsoft.com/office/officeart/2005/8/layout/vList5"/>
    <dgm:cxn modelId="{818F4160-2C10-4F20-9049-38261602D538}" type="presParOf" srcId="{FE04DB98-5CE4-4F60-B125-76F7D3E3CAC3}" destId="{D4334F2D-7943-4D62-B1D3-8D92365FA5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95C59A-3577-4D6D-9549-D230CC981B14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5E4926-3F90-410A-BB71-7E0CB148ADB3}">
      <dgm:prSet custT="1"/>
      <dgm:spPr/>
      <dgm:t>
        <a:bodyPr/>
        <a:lstStyle/>
        <a:p>
          <a:pPr algn="ctr" rtl="0"/>
          <a:r>
            <a:rPr lang="ro-MD" sz="1600" b="1" dirty="0" smtClean="0">
              <a:solidFill>
                <a:srgbClr val="C00000"/>
              </a:solidFill>
            </a:rPr>
            <a:t>Etapa 1: Lansarea concursului</a:t>
          </a:r>
        </a:p>
        <a:p>
          <a:pPr algn="ctr" rtl="0"/>
          <a:endParaRPr lang="ro-MD" sz="1400" b="1" dirty="0" smtClean="0">
            <a:solidFill>
              <a:srgbClr val="003366"/>
            </a:solidFill>
          </a:endParaRPr>
        </a:p>
        <a:p>
          <a:pPr algn="ctr" rtl="0"/>
          <a:r>
            <a:rPr lang="ro-MD" sz="1000" b="1" dirty="0" smtClean="0">
              <a:solidFill>
                <a:srgbClr val="003366"/>
              </a:solidFill>
            </a:rPr>
            <a:t>- MIDR și ADR anunță lansarea concursului;</a:t>
          </a:r>
        </a:p>
        <a:p>
          <a:pPr algn="ctr" rtl="0"/>
          <a:r>
            <a:rPr lang="ro-MD" sz="1000" b="1" dirty="0" smtClean="0">
              <a:solidFill>
                <a:srgbClr val="003366"/>
              </a:solidFill>
            </a:rPr>
            <a:t>- MIDR și ADR lansează sesiuni de informare</a:t>
          </a:r>
          <a:endParaRPr lang="ru-RU" sz="1000" dirty="0">
            <a:solidFill>
              <a:srgbClr val="003366"/>
            </a:solidFill>
          </a:endParaRPr>
        </a:p>
      </dgm:t>
    </dgm:pt>
    <dgm:pt modelId="{158099D0-6BCD-4013-88DA-644B6D19EC95}" type="parTrans" cxnId="{295206F1-C1D9-46C4-9CD5-2DC3F204919C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563487F8-F8A5-4AA4-8382-4A1C5ABC2BD2}" type="sibTrans" cxnId="{295206F1-C1D9-46C4-9CD5-2DC3F204919C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F7B197A3-AA31-42B3-97F5-88ECCEA7C5C1}">
      <dgm:prSet custT="1"/>
      <dgm:spPr/>
      <dgm:t>
        <a:bodyPr/>
        <a:lstStyle/>
        <a:p>
          <a:pPr algn="ctr" rtl="0"/>
          <a:r>
            <a:rPr lang="ro-MD" sz="1600" b="1" dirty="0" smtClean="0">
              <a:solidFill>
                <a:srgbClr val="C00000"/>
              </a:solidFill>
            </a:rPr>
            <a:t>Etapa 2. Depunerea cererilor de finanțare</a:t>
          </a:r>
        </a:p>
        <a:p>
          <a:pPr algn="ctr" rtl="0"/>
          <a:endParaRPr lang="ro-MD" sz="1200" b="1" dirty="0" smtClean="0">
            <a:solidFill>
              <a:srgbClr val="C00000"/>
            </a:solidFill>
          </a:endParaRPr>
        </a:p>
        <a:p>
          <a:pPr algn="ctr" rtl="0"/>
          <a:r>
            <a:rPr lang="ro-MD" sz="1100" b="1" dirty="0" smtClean="0">
              <a:solidFill>
                <a:srgbClr val="003366"/>
              </a:solidFill>
            </a:rPr>
            <a:t>- APL ce întrunesc criteriile de eligibilitate depun cererile de finanțare</a:t>
          </a:r>
          <a:endParaRPr lang="ru-RU" sz="1100" dirty="0">
            <a:solidFill>
              <a:srgbClr val="003366"/>
            </a:solidFill>
          </a:endParaRPr>
        </a:p>
      </dgm:t>
    </dgm:pt>
    <dgm:pt modelId="{DE898D00-F434-4172-9A6A-17956312BCE6}" type="parTrans" cxnId="{FECCABC3-FBA3-4E26-8FC8-FF4362A56C59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5526FDB2-0C04-423A-9813-6F98A65B3DC7}" type="sibTrans" cxnId="{FECCABC3-FBA3-4E26-8FC8-FF4362A56C59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E1659A7D-3FCE-47C4-987B-197612C3C78A}">
      <dgm:prSet custT="1"/>
      <dgm:spPr/>
      <dgm:t>
        <a:bodyPr/>
        <a:lstStyle/>
        <a:p>
          <a:pPr rtl="0"/>
          <a:r>
            <a:rPr lang="ro-MD" sz="1400" b="1" dirty="0" smtClean="0">
              <a:solidFill>
                <a:srgbClr val="C00000"/>
              </a:solidFill>
            </a:rPr>
            <a:t>Etapa 3. Evaluarea administrativă a cererilor de finanțare</a:t>
          </a:r>
        </a:p>
        <a:p>
          <a:pPr rtl="0"/>
          <a:endParaRPr lang="ro-MD" sz="1000" b="1" dirty="0" smtClean="0">
            <a:solidFill>
              <a:srgbClr val="C00000"/>
            </a:solidFill>
          </a:endParaRPr>
        </a:p>
        <a:p>
          <a:pPr rtl="0"/>
          <a:r>
            <a:rPr lang="ro-MD" sz="1000" b="1" dirty="0" smtClean="0">
              <a:solidFill>
                <a:srgbClr val="003366"/>
              </a:solidFill>
            </a:rPr>
            <a:t>- Evaluarea corectitudinii CF</a:t>
          </a:r>
        </a:p>
        <a:p>
          <a:pPr rtl="0"/>
          <a:r>
            <a:rPr lang="ro-MD" sz="1000" b="1" dirty="0" smtClean="0">
              <a:solidFill>
                <a:srgbClr val="003366"/>
              </a:solidFill>
            </a:rPr>
            <a:t>- Efectuarea vizitelor în teren</a:t>
          </a:r>
        </a:p>
      </dgm:t>
    </dgm:pt>
    <dgm:pt modelId="{B03EB3A4-91B4-4EC1-A9E9-915AE452C3C3}" type="parTrans" cxnId="{7AAAF33C-B396-4954-ACDB-E75DCA7F285E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D5E6F720-7EC2-46A3-95CA-A9FDD3DD2284}" type="sibTrans" cxnId="{7AAAF33C-B396-4954-ACDB-E75DCA7F285E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22F32CDD-2D82-4C41-A0AB-F39A3F966E7A}">
      <dgm:prSet custT="1"/>
      <dgm:spPr/>
      <dgm:t>
        <a:bodyPr/>
        <a:lstStyle/>
        <a:p>
          <a:pPr rtl="0"/>
          <a:r>
            <a:rPr lang="ro-MD" sz="1400" b="1" dirty="0" smtClean="0">
              <a:solidFill>
                <a:srgbClr val="C00000"/>
              </a:solidFill>
            </a:rPr>
            <a:t>Etapa 4. Evaluarea tehnică a cererilor de finanțare</a:t>
          </a:r>
        </a:p>
        <a:p>
          <a:pPr rtl="0"/>
          <a:endParaRPr lang="ro-MD" sz="900" b="1" dirty="0" smtClean="0">
            <a:solidFill>
              <a:srgbClr val="C00000"/>
            </a:solidFill>
          </a:endParaRPr>
        </a:p>
        <a:p>
          <a:pPr rtl="0"/>
          <a:r>
            <a:rPr lang="ro-MD" sz="900" b="1" dirty="0" smtClean="0">
              <a:solidFill>
                <a:srgbClr val="003366"/>
              </a:solidFill>
            </a:rPr>
            <a:t>-</a:t>
          </a:r>
          <a:r>
            <a:rPr lang="ro-MD" sz="900" b="1" dirty="0" smtClean="0">
              <a:solidFill>
                <a:srgbClr val="C00000"/>
              </a:solidFill>
            </a:rPr>
            <a:t> </a:t>
          </a:r>
          <a:r>
            <a:rPr lang="ro-MD" sz="900" b="1" dirty="0" smtClean="0">
              <a:solidFill>
                <a:srgbClr val="003366"/>
              </a:solidFill>
            </a:rPr>
            <a:t>Evaluarea tehnică a CF</a:t>
          </a:r>
        </a:p>
        <a:p>
          <a:pPr rtl="0"/>
          <a:r>
            <a:rPr lang="ro-MD" sz="900" b="1" dirty="0" smtClean="0">
              <a:solidFill>
                <a:srgbClr val="003366"/>
              </a:solidFill>
            </a:rPr>
            <a:t>- Elaborarea proiectului DUP și prezentarea spre avizare către CNCDRL</a:t>
          </a:r>
        </a:p>
        <a:p>
          <a:pPr rtl="0"/>
          <a:r>
            <a:rPr lang="ro-MD" sz="900" b="1" dirty="0" smtClean="0">
              <a:solidFill>
                <a:srgbClr val="003366"/>
              </a:solidFill>
            </a:rPr>
            <a:t>- Promovarea și aprobarea proiectului HG cu proiectele selectate incluse</a:t>
          </a:r>
          <a:endParaRPr lang="ru-RU" sz="900" dirty="0">
            <a:solidFill>
              <a:srgbClr val="003366"/>
            </a:solidFill>
          </a:endParaRPr>
        </a:p>
      </dgm:t>
    </dgm:pt>
    <dgm:pt modelId="{50F92F7F-874C-4FEE-852F-560DA4795D2E}" type="parTrans" cxnId="{6F0C4BA0-D660-4D51-85E8-7D00E0885863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1CC9A919-5989-43BD-99EC-040112B94DE9}" type="sibTrans" cxnId="{6F0C4BA0-D660-4D51-85E8-7D00E0885863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59DCA289-4DC1-4B67-BE05-007D27544396}" type="pres">
      <dgm:prSet presAssocID="{BC95C59A-3577-4D6D-9549-D230CC981B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B7493D-CE9E-4A95-A10D-97D2CA47A0C2}" type="pres">
      <dgm:prSet presAssocID="{BC95C59A-3577-4D6D-9549-D230CC981B14}" presName="arrow" presStyleLbl="bgShp" presStyleIdx="0" presStyleCnt="1" custLinFactNeighborX="855" custLinFactNeighborY="-1137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200E6C4B-86A4-444B-849A-DCA957C6E81F}" type="pres">
      <dgm:prSet presAssocID="{BC95C59A-3577-4D6D-9549-D230CC981B14}" presName="points" presStyleCnt="0"/>
      <dgm:spPr/>
    </dgm:pt>
    <dgm:pt modelId="{D72E1ACB-CD2C-45E2-801A-14FCB8852326}" type="pres">
      <dgm:prSet presAssocID="{4C5E4926-3F90-410A-BB71-7E0CB148ADB3}" presName="compositeA" presStyleCnt="0"/>
      <dgm:spPr/>
    </dgm:pt>
    <dgm:pt modelId="{8EE528CF-3195-46B9-B0D4-FD2EAF705AF2}" type="pres">
      <dgm:prSet presAssocID="{4C5E4926-3F90-410A-BB71-7E0CB148ADB3}" presName="textA" presStyleLbl="revTx" presStyleIdx="0" presStyleCnt="4" custScaleX="1539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BB274-4047-43C7-87FF-6BB4F6CA2317}" type="pres">
      <dgm:prSet presAssocID="{4C5E4926-3F90-410A-BB71-7E0CB148ADB3}" presName="circleA" presStyleLbl="node1" presStyleIdx="0" presStyleCnt="4"/>
      <dgm:spPr>
        <a:solidFill>
          <a:schemeClr val="bg1"/>
        </a:solidFill>
      </dgm:spPr>
    </dgm:pt>
    <dgm:pt modelId="{20E3BC67-3001-4050-9DE1-A473E218FEFB}" type="pres">
      <dgm:prSet presAssocID="{4C5E4926-3F90-410A-BB71-7E0CB148ADB3}" presName="spaceA" presStyleCnt="0"/>
      <dgm:spPr/>
    </dgm:pt>
    <dgm:pt modelId="{5ACD6801-9318-4E42-A2FB-06E24DFCC190}" type="pres">
      <dgm:prSet presAssocID="{563487F8-F8A5-4AA4-8382-4A1C5ABC2BD2}" presName="space" presStyleCnt="0"/>
      <dgm:spPr/>
    </dgm:pt>
    <dgm:pt modelId="{6DAD7A9F-FE1E-40B3-B138-E6D3C7A5F41B}" type="pres">
      <dgm:prSet presAssocID="{F7B197A3-AA31-42B3-97F5-88ECCEA7C5C1}" presName="compositeB" presStyleCnt="0"/>
      <dgm:spPr/>
    </dgm:pt>
    <dgm:pt modelId="{D1BF78B4-3844-4923-80B5-4C03A7F3CEA0}" type="pres">
      <dgm:prSet presAssocID="{F7B197A3-AA31-42B3-97F5-88ECCEA7C5C1}" presName="textB" presStyleLbl="revTx" presStyleIdx="1" presStyleCnt="4" custScaleX="172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E0C4D4-1847-4BCD-B40E-8875C13198C7}" type="pres">
      <dgm:prSet presAssocID="{F7B197A3-AA31-42B3-97F5-88ECCEA7C5C1}" presName="circleB" presStyleLbl="node1" presStyleIdx="1" presStyleCnt="4"/>
      <dgm:spPr>
        <a:solidFill>
          <a:schemeClr val="bg2"/>
        </a:solidFill>
      </dgm:spPr>
    </dgm:pt>
    <dgm:pt modelId="{F7379EE3-256A-49E5-9FFF-A0E108A53819}" type="pres">
      <dgm:prSet presAssocID="{F7B197A3-AA31-42B3-97F5-88ECCEA7C5C1}" presName="spaceB" presStyleCnt="0"/>
      <dgm:spPr/>
    </dgm:pt>
    <dgm:pt modelId="{E9AA69CD-8455-487B-AF99-3F6BFDED4AD6}" type="pres">
      <dgm:prSet presAssocID="{5526FDB2-0C04-423A-9813-6F98A65B3DC7}" presName="space" presStyleCnt="0"/>
      <dgm:spPr/>
    </dgm:pt>
    <dgm:pt modelId="{7583EAB2-DB99-4C2C-A830-E54666799E94}" type="pres">
      <dgm:prSet presAssocID="{E1659A7D-3FCE-47C4-987B-197612C3C78A}" presName="compositeA" presStyleCnt="0"/>
      <dgm:spPr/>
    </dgm:pt>
    <dgm:pt modelId="{AFDBD544-63FC-4E61-9275-9375BA923FBD}" type="pres">
      <dgm:prSet presAssocID="{E1659A7D-3FCE-47C4-987B-197612C3C78A}" presName="textA" presStyleLbl="revTx" presStyleIdx="2" presStyleCnt="4" custScaleX="164123" custScaleY="72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465521-3545-4FF5-8CF1-1E81DE057C12}" type="pres">
      <dgm:prSet presAssocID="{E1659A7D-3FCE-47C4-987B-197612C3C78A}" presName="circleA" presStyleLbl="node1" presStyleIdx="2" presStyleCnt="4"/>
      <dgm:spPr>
        <a:solidFill>
          <a:schemeClr val="bg1"/>
        </a:solidFill>
      </dgm:spPr>
    </dgm:pt>
    <dgm:pt modelId="{B784F406-D02E-49DC-9A6D-0AF140FE7599}" type="pres">
      <dgm:prSet presAssocID="{E1659A7D-3FCE-47C4-987B-197612C3C78A}" presName="spaceA" presStyleCnt="0"/>
      <dgm:spPr/>
    </dgm:pt>
    <dgm:pt modelId="{C7138A82-BDD8-44BC-ABB3-8DE9B6845214}" type="pres">
      <dgm:prSet presAssocID="{D5E6F720-7EC2-46A3-95CA-A9FDD3DD2284}" presName="space" presStyleCnt="0"/>
      <dgm:spPr/>
    </dgm:pt>
    <dgm:pt modelId="{EF780C9F-ECAF-4ECD-BE0D-B26C23E70733}" type="pres">
      <dgm:prSet presAssocID="{22F32CDD-2D82-4C41-A0AB-F39A3F966E7A}" presName="compositeB" presStyleCnt="0"/>
      <dgm:spPr/>
    </dgm:pt>
    <dgm:pt modelId="{68CFAC86-ACDA-4A9F-AF7B-C5CA66A924F9}" type="pres">
      <dgm:prSet presAssocID="{22F32CDD-2D82-4C41-A0AB-F39A3F966E7A}" presName="textB" presStyleLbl="revTx" presStyleIdx="3" presStyleCnt="4" custScaleX="208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364B2-10FE-4F64-9958-AD7AD821E5CB}" type="pres">
      <dgm:prSet presAssocID="{22F32CDD-2D82-4C41-A0AB-F39A3F966E7A}" presName="circleB" presStyleLbl="node1" presStyleIdx="3" presStyleCnt="4"/>
      <dgm:spPr>
        <a:solidFill>
          <a:schemeClr val="bg1"/>
        </a:solidFill>
      </dgm:spPr>
    </dgm:pt>
    <dgm:pt modelId="{3F662499-04DD-46CF-9EA0-D5CD28A161E1}" type="pres">
      <dgm:prSet presAssocID="{22F32CDD-2D82-4C41-A0AB-F39A3F966E7A}" presName="spaceB" presStyleCnt="0"/>
      <dgm:spPr/>
    </dgm:pt>
  </dgm:ptLst>
  <dgm:cxnLst>
    <dgm:cxn modelId="{C7D652D7-9CAE-45C6-90D6-4D6919CBB736}" type="presOf" srcId="{F7B197A3-AA31-42B3-97F5-88ECCEA7C5C1}" destId="{D1BF78B4-3844-4923-80B5-4C03A7F3CEA0}" srcOrd="0" destOrd="0" presId="urn:microsoft.com/office/officeart/2005/8/layout/hProcess11"/>
    <dgm:cxn modelId="{7AAAF33C-B396-4954-ACDB-E75DCA7F285E}" srcId="{BC95C59A-3577-4D6D-9549-D230CC981B14}" destId="{E1659A7D-3FCE-47C4-987B-197612C3C78A}" srcOrd="2" destOrd="0" parTransId="{B03EB3A4-91B4-4EC1-A9E9-915AE452C3C3}" sibTransId="{D5E6F720-7EC2-46A3-95CA-A9FDD3DD2284}"/>
    <dgm:cxn modelId="{FECCABC3-FBA3-4E26-8FC8-FF4362A56C59}" srcId="{BC95C59A-3577-4D6D-9549-D230CC981B14}" destId="{F7B197A3-AA31-42B3-97F5-88ECCEA7C5C1}" srcOrd="1" destOrd="0" parTransId="{DE898D00-F434-4172-9A6A-17956312BCE6}" sibTransId="{5526FDB2-0C04-423A-9813-6F98A65B3DC7}"/>
    <dgm:cxn modelId="{295206F1-C1D9-46C4-9CD5-2DC3F204919C}" srcId="{BC95C59A-3577-4D6D-9549-D230CC981B14}" destId="{4C5E4926-3F90-410A-BB71-7E0CB148ADB3}" srcOrd="0" destOrd="0" parTransId="{158099D0-6BCD-4013-88DA-644B6D19EC95}" sibTransId="{563487F8-F8A5-4AA4-8382-4A1C5ABC2BD2}"/>
    <dgm:cxn modelId="{80E41FC1-3484-4EB4-A97F-876A8E77000C}" type="presOf" srcId="{E1659A7D-3FCE-47C4-987B-197612C3C78A}" destId="{AFDBD544-63FC-4E61-9275-9375BA923FBD}" srcOrd="0" destOrd="0" presId="urn:microsoft.com/office/officeart/2005/8/layout/hProcess11"/>
    <dgm:cxn modelId="{3B81F983-C41A-400C-8128-9791E4A42177}" type="presOf" srcId="{BC95C59A-3577-4D6D-9549-D230CC981B14}" destId="{59DCA289-4DC1-4B67-BE05-007D27544396}" srcOrd="0" destOrd="0" presId="urn:microsoft.com/office/officeart/2005/8/layout/hProcess11"/>
    <dgm:cxn modelId="{AD6CC4D0-27DE-4191-9D9F-86904DD496C4}" type="presOf" srcId="{22F32CDD-2D82-4C41-A0AB-F39A3F966E7A}" destId="{68CFAC86-ACDA-4A9F-AF7B-C5CA66A924F9}" srcOrd="0" destOrd="0" presId="urn:microsoft.com/office/officeart/2005/8/layout/hProcess11"/>
    <dgm:cxn modelId="{6F0C4BA0-D660-4D51-85E8-7D00E0885863}" srcId="{BC95C59A-3577-4D6D-9549-D230CC981B14}" destId="{22F32CDD-2D82-4C41-A0AB-F39A3F966E7A}" srcOrd="3" destOrd="0" parTransId="{50F92F7F-874C-4FEE-852F-560DA4795D2E}" sibTransId="{1CC9A919-5989-43BD-99EC-040112B94DE9}"/>
    <dgm:cxn modelId="{5231BC37-8E7C-4A91-97F1-64231D9950D2}" type="presOf" srcId="{4C5E4926-3F90-410A-BB71-7E0CB148ADB3}" destId="{8EE528CF-3195-46B9-B0D4-FD2EAF705AF2}" srcOrd="0" destOrd="0" presId="urn:microsoft.com/office/officeart/2005/8/layout/hProcess11"/>
    <dgm:cxn modelId="{0A0AAE2A-1457-4766-AE98-184ACB396F34}" type="presParOf" srcId="{59DCA289-4DC1-4B67-BE05-007D27544396}" destId="{0EB7493D-CE9E-4A95-A10D-97D2CA47A0C2}" srcOrd="0" destOrd="0" presId="urn:microsoft.com/office/officeart/2005/8/layout/hProcess11"/>
    <dgm:cxn modelId="{02ADF3C1-DDA5-4F50-AF3F-ACB8D030CA47}" type="presParOf" srcId="{59DCA289-4DC1-4B67-BE05-007D27544396}" destId="{200E6C4B-86A4-444B-849A-DCA957C6E81F}" srcOrd="1" destOrd="0" presId="urn:microsoft.com/office/officeart/2005/8/layout/hProcess11"/>
    <dgm:cxn modelId="{05503844-A9F0-4B0E-BFF5-73BFCEE6628C}" type="presParOf" srcId="{200E6C4B-86A4-444B-849A-DCA957C6E81F}" destId="{D72E1ACB-CD2C-45E2-801A-14FCB8852326}" srcOrd="0" destOrd="0" presId="urn:microsoft.com/office/officeart/2005/8/layout/hProcess11"/>
    <dgm:cxn modelId="{0D94C74D-71EC-44EB-97BD-D34260BF92F9}" type="presParOf" srcId="{D72E1ACB-CD2C-45E2-801A-14FCB8852326}" destId="{8EE528CF-3195-46B9-B0D4-FD2EAF705AF2}" srcOrd="0" destOrd="0" presId="urn:microsoft.com/office/officeart/2005/8/layout/hProcess11"/>
    <dgm:cxn modelId="{117A4672-B51B-4C03-86C0-00FBCB261DB2}" type="presParOf" srcId="{D72E1ACB-CD2C-45E2-801A-14FCB8852326}" destId="{50DBB274-4047-43C7-87FF-6BB4F6CA2317}" srcOrd="1" destOrd="0" presId="urn:microsoft.com/office/officeart/2005/8/layout/hProcess11"/>
    <dgm:cxn modelId="{61ED8320-0A23-467F-913D-A0EAF1F6F861}" type="presParOf" srcId="{D72E1ACB-CD2C-45E2-801A-14FCB8852326}" destId="{20E3BC67-3001-4050-9DE1-A473E218FEFB}" srcOrd="2" destOrd="0" presId="urn:microsoft.com/office/officeart/2005/8/layout/hProcess11"/>
    <dgm:cxn modelId="{9FE146DC-A4BF-4E91-BCCA-2581C452C199}" type="presParOf" srcId="{200E6C4B-86A4-444B-849A-DCA957C6E81F}" destId="{5ACD6801-9318-4E42-A2FB-06E24DFCC190}" srcOrd="1" destOrd="0" presId="urn:microsoft.com/office/officeart/2005/8/layout/hProcess11"/>
    <dgm:cxn modelId="{0DB785B1-78F7-4BFE-8BD5-DD76F3BAACB8}" type="presParOf" srcId="{200E6C4B-86A4-444B-849A-DCA957C6E81F}" destId="{6DAD7A9F-FE1E-40B3-B138-E6D3C7A5F41B}" srcOrd="2" destOrd="0" presId="urn:microsoft.com/office/officeart/2005/8/layout/hProcess11"/>
    <dgm:cxn modelId="{0E61D87E-E99C-48D2-8942-A08004021F72}" type="presParOf" srcId="{6DAD7A9F-FE1E-40B3-B138-E6D3C7A5F41B}" destId="{D1BF78B4-3844-4923-80B5-4C03A7F3CEA0}" srcOrd="0" destOrd="0" presId="urn:microsoft.com/office/officeart/2005/8/layout/hProcess11"/>
    <dgm:cxn modelId="{55842CF1-2DCC-4AB3-9440-950C0B20E6EF}" type="presParOf" srcId="{6DAD7A9F-FE1E-40B3-B138-E6D3C7A5F41B}" destId="{19E0C4D4-1847-4BCD-B40E-8875C13198C7}" srcOrd="1" destOrd="0" presId="urn:microsoft.com/office/officeart/2005/8/layout/hProcess11"/>
    <dgm:cxn modelId="{AE7C0E8A-8D9F-48D7-B612-42CBD8040F11}" type="presParOf" srcId="{6DAD7A9F-FE1E-40B3-B138-E6D3C7A5F41B}" destId="{F7379EE3-256A-49E5-9FFF-A0E108A53819}" srcOrd="2" destOrd="0" presId="urn:microsoft.com/office/officeart/2005/8/layout/hProcess11"/>
    <dgm:cxn modelId="{84CB5FE9-F2BC-4DDF-9AE6-66BFDE0A6C30}" type="presParOf" srcId="{200E6C4B-86A4-444B-849A-DCA957C6E81F}" destId="{E9AA69CD-8455-487B-AF99-3F6BFDED4AD6}" srcOrd="3" destOrd="0" presId="urn:microsoft.com/office/officeart/2005/8/layout/hProcess11"/>
    <dgm:cxn modelId="{A3307FF3-C015-4ECA-B5C1-E9CF03D4D831}" type="presParOf" srcId="{200E6C4B-86A4-444B-849A-DCA957C6E81F}" destId="{7583EAB2-DB99-4C2C-A830-E54666799E94}" srcOrd="4" destOrd="0" presId="urn:microsoft.com/office/officeart/2005/8/layout/hProcess11"/>
    <dgm:cxn modelId="{28AADE18-0243-40DC-BAB1-19FFA4DE88A2}" type="presParOf" srcId="{7583EAB2-DB99-4C2C-A830-E54666799E94}" destId="{AFDBD544-63FC-4E61-9275-9375BA923FBD}" srcOrd="0" destOrd="0" presId="urn:microsoft.com/office/officeart/2005/8/layout/hProcess11"/>
    <dgm:cxn modelId="{32D45041-74CC-428A-B8E8-FC2857F79115}" type="presParOf" srcId="{7583EAB2-DB99-4C2C-A830-E54666799E94}" destId="{24465521-3545-4FF5-8CF1-1E81DE057C12}" srcOrd="1" destOrd="0" presId="urn:microsoft.com/office/officeart/2005/8/layout/hProcess11"/>
    <dgm:cxn modelId="{69BA3582-33CA-4B25-BAD4-EE293CC8A3DA}" type="presParOf" srcId="{7583EAB2-DB99-4C2C-A830-E54666799E94}" destId="{B784F406-D02E-49DC-9A6D-0AF140FE7599}" srcOrd="2" destOrd="0" presId="urn:microsoft.com/office/officeart/2005/8/layout/hProcess11"/>
    <dgm:cxn modelId="{ACE4CC5D-9730-4A1E-9A7D-721480FD95C7}" type="presParOf" srcId="{200E6C4B-86A4-444B-849A-DCA957C6E81F}" destId="{C7138A82-BDD8-44BC-ABB3-8DE9B6845214}" srcOrd="5" destOrd="0" presId="urn:microsoft.com/office/officeart/2005/8/layout/hProcess11"/>
    <dgm:cxn modelId="{2F067564-2A73-4BF5-B06A-9B7FD8F5E68B}" type="presParOf" srcId="{200E6C4B-86A4-444B-849A-DCA957C6E81F}" destId="{EF780C9F-ECAF-4ECD-BE0D-B26C23E70733}" srcOrd="6" destOrd="0" presId="urn:microsoft.com/office/officeart/2005/8/layout/hProcess11"/>
    <dgm:cxn modelId="{D533B436-87D6-4D49-A8ED-D40C23E51E6B}" type="presParOf" srcId="{EF780C9F-ECAF-4ECD-BE0D-B26C23E70733}" destId="{68CFAC86-ACDA-4A9F-AF7B-C5CA66A924F9}" srcOrd="0" destOrd="0" presId="urn:microsoft.com/office/officeart/2005/8/layout/hProcess11"/>
    <dgm:cxn modelId="{FF82FE7D-89DC-4740-86EE-CD948BF6C5D2}" type="presParOf" srcId="{EF780C9F-ECAF-4ECD-BE0D-B26C23E70733}" destId="{848364B2-10FE-4F64-9958-AD7AD821E5CB}" srcOrd="1" destOrd="0" presId="urn:microsoft.com/office/officeart/2005/8/layout/hProcess11"/>
    <dgm:cxn modelId="{2264DA35-AB66-4636-B4BC-0D90573567C3}" type="presParOf" srcId="{EF780C9F-ECAF-4ECD-BE0D-B26C23E70733}" destId="{3F662499-04DD-46CF-9EA0-D5CD28A161E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7CB8D8-7F25-4BA6-BB4A-CB33FC4401A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DD306D-A477-4D40-A912-AE2AC221C3CA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algn="ctr" rtl="0"/>
          <a:r>
            <a:rPr lang="ro-MD" sz="2000" b="1" i="0" dirty="0" smtClean="0">
              <a:solidFill>
                <a:srgbClr val="003366"/>
              </a:solidFill>
            </a:rPr>
            <a:t>Sediul ADR la care se arondează aplicantul</a:t>
          </a:r>
          <a:endParaRPr lang="ru-RU" sz="2000" b="1" i="0" dirty="0">
            <a:solidFill>
              <a:srgbClr val="003366"/>
            </a:solidFill>
          </a:endParaRPr>
        </a:p>
      </dgm:t>
    </dgm:pt>
    <dgm:pt modelId="{F8F86DD4-19A2-47FF-AA5D-1736536736DF}" type="parTrans" cxnId="{FAB63C48-CBE8-4749-BD76-7FB95F0E4B73}">
      <dgm:prSet/>
      <dgm:spPr/>
      <dgm:t>
        <a:bodyPr/>
        <a:lstStyle/>
        <a:p>
          <a:endParaRPr lang="ru-RU"/>
        </a:p>
      </dgm:t>
    </dgm:pt>
    <dgm:pt modelId="{6B5432AA-E78F-4520-B1FC-E42B5EB15E24}" type="sibTrans" cxnId="{FAB63C48-CBE8-4749-BD76-7FB95F0E4B73}">
      <dgm:prSet/>
      <dgm:spPr/>
      <dgm:t>
        <a:bodyPr/>
        <a:lstStyle/>
        <a:p>
          <a:endParaRPr lang="ru-RU"/>
        </a:p>
      </dgm:t>
    </dgm:pt>
    <dgm:pt modelId="{308536CF-F482-42D3-BC41-5F9E36B2F5B6}" type="pres">
      <dgm:prSet presAssocID="{C77CB8D8-7F25-4BA6-BB4A-CB33FC4401A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79A3F2-42A3-4AC6-BD31-861DDEC436A3}" type="pres">
      <dgm:prSet presAssocID="{53DD306D-A477-4D40-A912-AE2AC221C3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DC1595-A376-43EF-A6DC-63FC1C94BB4E}" type="presOf" srcId="{53DD306D-A477-4D40-A912-AE2AC221C3CA}" destId="{CD79A3F2-42A3-4AC6-BD31-861DDEC436A3}" srcOrd="0" destOrd="0" presId="urn:microsoft.com/office/officeart/2005/8/layout/vList2"/>
    <dgm:cxn modelId="{62FCF380-86A9-484D-9D5B-867AD2CBFD4A}" type="presOf" srcId="{C77CB8D8-7F25-4BA6-BB4A-CB33FC4401AA}" destId="{308536CF-F482-42D3-BC41-5F9E36B2F5B6}" srcOrd="0" destOrd="0" presId="urn:microsoft.com/office/officeart/2005/8/layout/vList2"/>
    <dgm:cxn modelId="{FAB63C48-CBE8-4749-BD76-7FB95F0E4B73}" srcId="{C77CB8D8-7F25-4BA6-BB4A-CB33FC4401AA}" destId="{53DD306D-A477-4D40-A912-AE2AC221C3CA}" srcOrd="0" destOrd="0" parTransId="{F8F86DD4-19A2-47FF-AA5D-1736536736DF}" sibTransId="{6B5432AA-E78F-4520-B1FC-E42B5EB15E24}"/>
    <dgm:cxn modelId="{D62FA4C5-4DA7-46B3-8A7F-3AF0C28D4339}" type="presParOf" srcId="{308536CF-F482-42D3-BC41-5F9E36B2F5B6}" destId="{CD79A3F2-42A3-4AC6-BD31-861DDEC436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738" y="0"/>
            <a:ext cx="3055937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98AF5CE-DDA8-468E-B670-156139195A13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8500"/>
            <a:ext cx="4656137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850" y="4421188"/>
            <a:ext cx="5643563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 noProof="0"/>
              <a:t>Click to edit Master text styles</a:t>
            </a:r>
          </a:p>
          <a:p>
            <a:pPr lvl="1"/>
            <a:r>
              <a:rPr lang="ro-RO" noProof="0"/>
              <a:t>Second level</a:t>
            </a:r>
          </a:p>
          <a:p>
            <a:pPr lvl="2"/>
            <a:r>
              <a:rPr lang="ro-RO" noProof="0"/>
              <a:t>Third level</a:t>
            </a:r>
          </a:p>
          <a:p>
            <a:pPr lvl="3"/>
            <a:r>
              <a:rPr lang="ro-RO" noProof="0"/>
              <a:t>Fourth level</a:t>
            </a:r>
          </a:p>
          <a:p>
            <a:pPr lvl="4"/>
            <a:r>
              <a:rPr lang="ro-RO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559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738" y="8842375"/>
            <a:ext cx="3055937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8A72228-B578-4BE7-B3BF-C54A43171D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17291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CB73B1B-5D2D-4E7F-A68D-BBCCC16D47E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11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BF6C82C-18BE-41EA-B981-A9330372E830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5147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CB73B1B-5D2D-4E7F-A68D-BBCCC16D47E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1635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CB73B1B-5D2D-4E7F-A68D-BBCCC16D47E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6860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CB73B1B-5D2D-4E7F-A68D-BBCCC16D47E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5058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04C3BDC-76D4-4277-BB81-609B5C0BE549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7494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04C3BDC-76D4-4277-BB81-609B5C0BE54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1155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04C3BDC-76D4-4277-BB81-609B5C0BE549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624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04C3BDC-76D4-4277-BB81-609B5C0BE549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679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BF6C82C-18BE-41EA-B981-A9330372E830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681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66684-CB4B-4538-AE0D-0F24A33AAAAE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978FF-AB04-4E77-A0B5-1165FAEB11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0595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BD00B-BEA1-49A3-9C60-77912DD25A38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E139E-1A15-4D39-8473-4543B8EE8A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46594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B98C7-5F33-4AAD-93AC-4A220E21841B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F5BB0-EEBF-4DFF-B22F-D9D12D34CC6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504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A4C59-294F-4E01-A691-21DE5A057C8C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4629B-AC93-4771-9C3A-D0DEF6689B7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7997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AF587-E283-45E7-B699-E21BA546A118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07CC5-F871-4D60-9D6C-354665A4276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25870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5BC5A-5B9B-4E4D-810F-13F0E76EAE8A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7E81D-9910-4790-84AB-7CAA704C90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7094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B997-0D55-4AA2-BC16-024FEB85F65B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32CDC-CBBB-4374-94E6-FF3686ABC7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500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54410-8680-4727-98FE-D6DCE9D7DED6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128ED-6322-4180-88AB-C206A437D75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351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A927F-46C4-4BEF-88DB-E5875AE97520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C1D22-F7F1-4771-BE21-3DEA39DB164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104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C42EE-FF29-4106-AD5D-EB81E07E7F70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0C099-BD61-42DA-97EE-A6F193FBCCB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6903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6E994-B0CA-40EE-ACE9-0CC2610C1FAB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825F8-0693-4E7E-BA95-BBF0047DA05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005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730A256-DE4B-4C32-8D0F-217ACC709B7B}" type="datetimeFigureOut">
              <a:rPr lang="en-US" altLang="en-US"/>
              <a:pPr>
                <a:defRPr/>
              </a:pPr>
              <a:t>3/17/2022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B8F579F-6F8A-4E3E-9019-D8F7A01CB7F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drcentru.md/" TargetMode="External"/><Relationship Id="rId13" Type="http://schemas.openxmlformats.org/officeDocument/2006/relationships/diagramData" Target="../diagrams/data5.xml"/><Relationship Id="rId3" Type="http://schemas.openxmlformats.org/officeDocument/2006/relationships/image" Target="../media/image2.jpeg"/><Relationship Id="rId7" Type="http://schemas.openxmlformats.org/officeDocument/2006/relationships/hyperlink" Target="mailto:adrcentru@adrcentru.gov.md" TargetMode="External"/><Relationship Id="rId12" Type="http://schemas.openxmlformats.org/officeDocument/2006/relationships/hyperlink" Target="http://www.adrgagauzia.md/" TargetMode="Externa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drnord.md/" TargetMode="External"/><Relationship Id="rId11" Type="http://schemas.openxmlformats.org/officeDocument/2006/relationships/hyperlink" Target="mailto:adrgagauzia@adrgagauzia.gov.md" TargetMode="External"/><Relationship Id="rId5" Type="http://schemas.openxmlformats.org/officeDocument/2006/relationships/hyperlink" Target="mailto:adrnord@adrnord.gov.md" TargetMode="External"/><Relationship Id="rId15" Type="http://schemas.openxmlformats.org/officeDocument/2006/relationships/diagramQuickStyle" Target="../diagrams/quickStyle5.xml"/><Relationship Id="rId10" Type="http://schemas.openxmlformats.org/officeDocument/2006/relationships/hyperlink" Target="http://www.adrsud.md/" TargetMode="External"/><Relationship Id="rId4" Type="http://schemas.openxmlformats.org/officeDocument/2006/relationships/image" Target="../media/image9.png"/><Relationship Id="rId9" Type="http://schemas.openxmlformats.org/officeDocument/2006/relationships/hyperlink" Target="mailto:adrsud@adrsud.gov.md" TargetMode="External"/><Relationship Id="rId1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08050"/>
            <a:ext cx="7970837" cy="41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"/>
          <p:cNvSpPr>
            <a:spLocks noChangeArrowheads="1"/>
          </p:cNvSpPr>
          <p:nvPr/>
        </p:nvSpPr>
        <p:spPr bwMode="auto">
          <a:xfrm rot="10800000" flipV="1">
            <a:off x="0" y="5818188"/>
            <a:ext cx="9144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o-RO" altLang="en-US" sz="2200" b="1" dirty="0">
                <a:solidFill>
                  <a:srgbClr val="1F497D"/>
                </a:solidFill>
              </a:rPr>
              <a:t>Ședința Consiliului Național de Coordonare a Dezvoltării Regionale și Locale</a:t>
            </a:r>
          </a:p>
        </p:txBody>
      </p:sp>
      <p:sp>
        <p:nvSpPr>
          <p:cNvPr id="3076" name="Rectangle 1"/>
          <p:cNvSpPr>
            <a:spLocks noChangeArrowheads="1"/>
          </p:cNvSpPr>
          <p:nvPr/>
        </p:nvSpPr>
        <p:spPr bwMode="auto">
          <a:xfrm rot="10800000" flipV="1">
            <a:off x="3203575" y="6273800"/>
            <a:ext cx="2160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o-RO" altLang="en-US" sz="2400" dirty="0">
                <a:solidFill>
                  <a:srgbClr val="1F497D"/>
                </a:solidFill>
              </a:rPr>
              <a:t>18 martie 2022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3347864" y="1340768"/>
            <a:ext cx="55446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o-RO" altLang="en-US" sz="3600" b="1" u="sng" dirty="0" smtClean="0">
                <a:solidFill>
                  <a:srgbClr val="1F497D"/>
                </a:solidFill>
              </a:rPr>
              <a:t>ELIGIBILITATEA COSTURILOR</a:t>
            </a:r>
            <a:endParaRPr lang="ro-RO" altLang="en-US" sz="3600" b="1" u="sng" dirty="0">
              <a:solidFill>
                <a:srgbClr val="1F497D"/>
              </a:solidFill>
            </a:endParaRPr>
          </a:p>
        </p:txBody>
      </p:sp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4479761F-8F4D-4C78-AC1D-705EE830D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37993763"/>
              </p:ext>
            </p:extLst>
          </p:nvPr>
        </p:nvGraphicFramePr>
        <p:xfrm>
          <a:off x="539552" y="2276872"/>
          <a:ext cx="792088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9426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3347864" y="1340768"/>
            <a:ext cx="55446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o-RO" altLang="en-US" sz="3600" b="1" u="sng" dirty="0" smtClean="0">
                <a:solidFill>
                  <a:srgbClr val="1F497D"/>
                </a:solidFill>
              </a:rPr>
              <a:t>COSTURI NEELIGIBILE</a:t>
            </a:r>
            <a:endParaRPr lang="ro-RO" altLang="en-US" sz="3600" b="1" u="sng" dirty="0">
              <a:solidFill>
                <a:srgbClr val="1F497D"/>
              </a:solidFill>
            </a:endParaRPr>
          </a:p>
        </p:txBody>
      </p:sp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4479761F-8F4D-4C78-AC1D-705EE830D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0417700"/>
              </p:ext>
            </p:extLst>
          </p:nvPr>
        </p:nvGraphicFramePr>
        <p:xfrm>
          <a:off x="539552" y="2276872"/>
          <a:ext cx="792088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256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2843808" y="1278984"/>
            <a:ext cx="67687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o-RO" altLang="en-US" b="1" u="sng" dirty="0" smtClean="0">
                <a:solidFill>
                  <a:srgbClr val="1F497D"/>
                </a:solidFill>
              </a:rPr>
              <a:t>ETAPELE LANSĂRII CONCURSULUI</a:t>
            </a:r>
            <a:endParaRPr lang="ro-RO" altLang="en-US" b="1" u="sng" dirty="0">
              <a:solidFill>
                <a:srgbClr val="1F497D"/>
              </a:solidFill>
            </a:endParaRPr>
          </a:p>
        </p:txBody>
      </p:sp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4479761F-8F4D-4C78-AC1D-705EE830D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80523638"/>
              </p:ext>
            </p:extLst>
          </p:nvPr>
        </p:nvGraphicFramePr>
        <p:xfrm>
          <a:off x="467544" y="2420888"/>
          <a:ext cx="8424936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847795" y="4247219"/>
            <a:ext cx="1005403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1400" b="0" cap="none" spc="0" dirty="0" smtClean="0">
                <a:ln w="0"/>
                <a:solidFill>
                  <a:srgbClr val="0033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21.03.2022</a:t>
            </a:r>
            <a:endParaRPr lang="ru-RU" sz="1400" b="0" cap="none" spc="0" dirty="0">
              <a:ln w="0"/>
              <a:solidFill>
                <a:srgbClr val="0033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36521" y="4108719"/>
            <a:ext cx="9124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1600" b="0" cap="none" spc="0" dirty="0" smtClean="0">
                <a:ln w="0"/>
                <a:solidFill>
                  <a:srgbClr val="0033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21.03-</a:t>
            </a:r>
            <a:br>
              <a:rPr lang="ro-MD" sz="1600" b="0" cap="none" spc="0" dirty="0" smtClean="0">
                <a:ln w="0"/>
                <a:solidFill>
                  <a:srgbClr val="0033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o-MD" sz="1600" b="0" cap="none" spc="0" dirty="0" smtClean="0">
                <a:ln w="0"/>
                <a:solidFill>
                  <a:srgbClr val="0033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21.04.22</a:t>
            </a:r>
            <a:endParaRPr lang="ru-RU" sz="1600" b="0" cap="none" spc="0" dirty="0">
              <a:ln w="0"/>
              <a:solidFill>
                <a:srgbClr val="0033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52150" y="4034751"/>
            <a:ext cx="9124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1600" b="0" cap="none" spc="0" dirty="0" smtClean="0">
                <a:ln w="0"/>
                <a:solidFill>
                  <a:srgbClr val="0033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22.04-</a:t>
            </a:r>
            <a:br>
              <a:rPr lang="ro-MD" sz="1600" b="0" cap="none" spc="0" dirty="0" smtClean="0">
                <a:ln w="0"/>
                <a:solidFill>
                  <a:srgbClr val="0033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o-MD" sz="1600" b="0" cap="none" spc="0" dirty="0" smtClean="0">
                <a:ln w="0"/>
                <a:solidFill>
                  <a:srgbClr val="0033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12.05.22</a:t>
            </a:r>
            <a:endParaRPr lang="ru-RU" sz="1600" b="0" cap="none" spc="0" dirty="0">
              <a:ln w="0"/>
              <a:solidFill>
                <a:srgbClr val="0033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16216" y="4034751"/>
            <a:ext cx="9124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1600" b="0" cap="none" spc="0" dirty="0" smtClean="0">
                <a:ln w="0"/>
                <a:solidFill>
                  <a:srgbClr val="0033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13.05-</a:t>
            </a:r>
            <a:br>
              <a:rPr lang="ro-MD" sz="1600" b="0" cap="none" spc="0" dirty="0" smtClean="0">
                <a:ln w="0"/>
                <a:solidFill>
                  <a:srgbClr val="0033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o-MD" sz="1600" b="0" cap="none" spc="0" dirty="0" smtClean="0">
                <a:ln w="0"/>
                <a:solidFill>
                  <a:srgbClr val="0033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24.06.22</a:t>
            </a:r>
            <a:endParaRPr lang="ru-RU" sz="1600" b="0" cap="none" spc="0" dirty="0">
              <a:ln w="0"/>
              <a:solidFill>
                <a:srgbClr val="0033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01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3995936" y="1340539"/>
            <a:ext cx="4968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2400" b="1" u="sng" dirty="0" smtClean="0">
                <a:solidFill>
                  <a:schemeClr val="tx2">
                    <a:lumMod val="75000"/>
                  </a:schemeClr>
                </a:solidFill>
              </a:rPr>
              <a:t>CONDIȚII DE DEPUNERE A CERERLOR</a:t>
            </a:r>
            <a:endParaRPr lang="ro-RO" sz="24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" name="Рисунок 1">
            <a:extLst>
              <a:ext uri="{FF2B5EF4-FFF2-40B4-BE49-F238E27FC236}">
                <a16:creationId xmlns:a16="http://schemas.microsoft.com/office/drawing/2014/main" xmlns="" id="{4479761F-8F4D-4C78-AC1D-705EE830D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988840"/>
            <a:ext cx="8136904" cy="4650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o-MD" sz="2100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aplicanții </a:t>
            </a:r>
            <a:r>
              <a:rPr lang="ro-MD" sz="2100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vor utiliza doar </a:t>
            </a:r>
            <a:r>
              <a:rPr lang="ro-MD" sz="2100" b="1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formularele indicate în Regulamentul FNDRL</a:t>
            </a:r>
            <a:endParaRPr lang="ru-RU" sz="2100" b="1" dirty="0">
              <a:solidFill>
                <a:srgbClr val="003366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o-MD" sz="2100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documentele </a:t>
            </a:r>
            <a:r>
              <a:rPr lang="ro-MD" sz="2100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aferente cererilor de finanțare </a:t>
            </a:r>
            <a:r>
              <a:rPr lang="ro-MD" sz="2100" b="1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vor fi completate în limba </a:t>
            </a:r>
            <a:r>
              <a:rPr lang="ro-MD" sz="2100" b="1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română</a:t>
            </a:r>
            <a:endParaRPr lang="ru-RU" sz="2100" b="1" dirty="0">
              <a:solidFill>
                <a:srgbClr val="003366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o-MD" sz="2100" b="1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documentele </a:t>
            </a:r>
            <a:r>
              <a:rPr lang="ro-MD" sz="2100" b="1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completate manual </a:t>
            </a:r>
            <a:r>
              <a:rPr lang="ro-MD" sz="2100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 vor respinge</a:t>
            </a:r>
            <a:endParaRPr lang="ru-RU" sz="2100" dirty="0">
              <a:solidFill>
                <a:srgbClr val="003366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o-MD" sz="2100" b="1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aplicanții </a:t>
            </a:r>
            <a:r>
              <a:rPr lang="ro-MD" sz="2100" b="1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pot depune un singur proiect per domeniu </a:t>
            </a:r>
            <a:r>
              <a:rPr lang="ro-MD" sz="2100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ro-MD" sz="2100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intervenție</a:t>
            </a:r>
            <a:endParaRPr lang="ru-RU" sz="2100" dirty="0">
              <a:solidFill>
                <a:srgbClr val="003366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o-MD" sz="2100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în </a:t>
            </a:r>
            <a:r>
              <a:rPr lang="ro-MD" sz="2100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cazul în care informațiile prezentate nu sunt suficient de clare, Comisia de evaluare este în drept să solicite informații suplimentare, ce urmează a fi prezentate în termen de maxim 3 zile de la data recepționării </a:t>
            </a:r>
            <a:r>
              <a:rPr lang="ro-MD" sz="2100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solicitării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630555" algn="l"/>
              </a:tabLst>
            </a:pPr>
            <a:r>
              <a:rPr lang="ro-MD" sz="2100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2100" i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Nerespectarea termenului impus creează premise de respingere a cererii de finanțare de către </a:t>
            </a:r>
            <a:r>
              <a:rPr lang="ro-MD" sz="2100" i="1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Comisie</a:t>
            </a:r>
            <a:endParaRPr lang="ru-RU" sz="2100" i="1" dirty="0">
              <a:solidFill>
                <a:srgbClr val="FF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4552120" y="971967"/>
            <a:ext cx="46079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2400" b="1" u="sng" dirty="0" smtClean="0">
                <a:solidFill>
                  <a:schemeClr val="tx2">
                    <a:lumMod val="75000"/>
                  </a:schemeClr>
                </a:solidFill>
              </a:rPr>
              <a:t>DEPUNEREA DOSARULUI</a:t>
            </a:r>
            <a:br>
              <a:rPr lang="ro-RO" sz="2400" b="1" u="sng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o-RO" sz="2400" b="1" u="sng" dirty="0" smtClean="0">
                <a:solidFill>
                  <a:schemeClr val="tx2">
                    <a:lumMod val="75000"/>
                  </a:schemeClr>
                </a:solidFill>
              </a:rPr>
              <a:t> CERERII DE FINANȚARE</a:t>
            </a:r>
            <a:endParaRPr lang="ro-RO" sz="24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" name="Рисунок 1">
            <a:extLst>
              <a:ext uri="{FF2B5EF4-FFF2-40B4-BE49-F238E27FC236}">
                <a16:creationId xmlns:a16="http://schemas.microsoft.com/office/drawing/2014/main" xmlns="" id="{4479761F-8F4D-4C78-AC1D-705EE830D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610" y="2132856"/>
            <a:ext cx="3074806" cy="3810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971769"/>
              </p:ext>
            </p:extLst>
          </p:nvPr>
        </p:nvGraphicFramePr>
        <p:xfrm>
          <a:off x="251518" y="2780928"/>
          <a:ext cx="5904658" cy="3332712"/>
        </p:xfrm>
        <a:graphic>
          <a:graphicData uri="http://schemas.openxmlformats.org/drawingml/2006/table">
            <a:tbl>
              <a:tblPr firstRow="1" firstCol="1" bandRow="1"/>
              <a:tblGrid>
                <a:gridCol w="2952329">
                  <a:extLst>
                    <a:ext uri="{9D8B030D-6E8A-4147-A177-3AD203B41FA5}">
                      <a16:colId xmlns:a16="http://schemas.microsoft.com/office/drawing/2014/main" xmlns="" val="2273396306"/>
                    </a:ext>
                  </a:extLst>
                </a:gridCol>
                <a:gridCol w="2952329">
                  <a:extLst>
                    <a:ext uri="{9D8B030D-6E8A-4147-A177-3AD203B41FA5}">
                      <a16:colId xmlns:a16="http://schemas.microsoft.com/office/drawing/2014/main" xmlns="" val="829284666"/>
                    </a:ext>
                  </a:extLst>
                </a:gridCol>
              </a:tblGrid>
              <a:tr h="1554321">
                <a:tc>
                  <a:txBody>
                    <a:bodyPr/>
                    <a:lstStyle/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Agenția de Dezvoltare Regională </a:t>
                      </a:r>
                      <a:r>
                        <a:rPr lang="ro-MD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Nord</a:t>
                      </a: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Republica Moldova, MD-3100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Mun. Bălți, Piața Vasile Alecsandri, 8A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Tel./Fax 231 6 19 80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E-mail: </a:t>
                      </a:r>
                      <a:r>
                        <a:rPr lang="ro-MD" sz="1200" u="sng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adrnord@adrnord.gov.md</a:t>
                      </a:r>
                      <a:endParaRPr lang="ro-MD" sz="1200" u="sng" dirty="0" smtClean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MD" sz="1200" u="sng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www.adrnord.md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Agenția de Dezvoltare Regională </a:t>
                      </a:r>
                      <a:r>
                        <a:rPr lang="ro-MD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Centru</a:t>
                      </a: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Republica Moldova, MD-6801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Or. Ialoveni, str. Alexandru cel Bun, 33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Tel./Fax 268 2 26 92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e-mail: </a:t>
                      </a:r>
                      <a:r>
                        <a:rPr lang="ro-MD" sz="1200" u="sng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adrcentru@adrcentru.gov.md</a:t>
                      </a:r>
                      <a:r>
                        <a:rPr lang="ro-MD" sz="120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u="sng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www.adrcentru.md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10313404"/>
                  </a:ext>
                </a:extLst>
              </a:tr>
              <a:tr h="1778391">
                <a:tc>
                  <a:txBody>
                    <a:bodyPr/>
                    <a:lstStyle/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Agenția de Dezvoltare Regională </a:t>
                      </a:r>
                      <a:r>
                        <a:rPr lang="ro-MD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Sud</a:t>
                      </a: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Republica Moldova, MD-4101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Or. Cimișlia, bld. Ștefan cel Mare,12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Tel./Fax: 241 2 62 86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E-mail: </a:t>
                      </a:r>
                      <a:r>
                        <a:rPr lang="ro-MD" sz="1200" u="sng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adrsud@adrsud.gov.md</a:t>
                      </a:r>
                      <a:endParaRPr lang="ro-MD" sz="1200" u="none" dirty="0" smtClean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u="sng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0"/>
                        </a:rPr>
                        <a:t>www.adrsud.md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Agenția de Dezvoltare Regională </a:t>
                      </a:r>
                      <a:r>
                        <a:rPr lang="ro-MD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Găgăuzia</a:t>
                      </a: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Republica Moldova, MD-3800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Or. Comrat, str. Biruinței, 50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Tel./Fax: 298 2 26 93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E-mail: </a:t>
                      </a:r>
                      <a:r>
                        <a:rPr lang="ro-MD" sz="1200" u="sng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adrgagauzia@adrgagauzia.gov.md</a:t>
                      </a:r>
                      <a:endParaRPr lang="ro-MD" sz="1200" u="sng" dirty="0" smtClean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D" sz="120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MD" sz="1200" u="sng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www.adrgagauzia.md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92594424"/>
                  </a:ext>
                </a:extLst>
              </a:tr>
            </a:tbl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49714146"/>
              </p:ext>
            </p:extLst>
          </p:nvPr>
        </p:nvGraphicFramePr>
        <p:xfrm>
          <a:off x="251518" y="2231156"/>
          <a:ext cx="5904658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407744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1637993" y="3789040"/>
            <a:ext cx="59014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ctr" hangingPunct="1">
              <a:spcBef>
                <a:spcPct val="0"/>
              </a:spcBef>
              <a:buFontTx/>
              <a:buNone/>
              <a:defRPr/>
            </a:pPr>
            <a:r>
              <a:rPr lang="ro-RO" b="1" dirty="0">
                <a:solidFill>
                  <a:srgbClr val="003366"/>
                </a:solidFill>
                <a:latin typeface="+mj-lt"/>
              </a:rPr>
              <a:t>Vă </a:t>
            </a:r>
            <a:r>
              <a:rPr lang="ro-RO" sz="3600" b="1" dirty="0" smtClean="0">
                <a:solidFill>
                  <a:srgbClr val="003366"/>
                </a:solidFill>
                <a:latin typeface="+mj-lt"/>
              </a:rPr>
              <a:t>mulţumim</a:t>
            </a:r>
            <a:r>
              <a:rPr lang="ro-RO" b="1" dirty="0" smtClean="0">
                <a:solidFill>
                  <a:srgbClr val="003366"/>
                </a:solidFill>
                <a:latin typeface="+mj-lt"/>
              </a:rPr>
              <a:t> </a:t>
            </a:r>
            <a:r>
              <a:rPr lang="ro-RO" b="1" dirty="0">
                <a:solidFill>
                  <a:srgbClr val="003366"/>
                </a:solidFill>
                <a:latin typeface="+mj-lt"/>
              </a:rPr>
              <a:t>pentru atenţie!</a:t>
            </a:r>
          </a:p>
        </p:txBody>
      </p:sp>
      <p:pic>
        <p:nvPicPr>
          <p:cNvPr id="1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08" y="116632"/>
            <a:ext cx="7273180" cy="377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 rot="10800000" flipV="1">
            <a:off x="0" y="5818188"/>
            <a:ext cx="9144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o-RO" altLang="en-US" sz="2200" b="1" dirty="0">
                <a:solidFill>
                  <a:srgbClr val="1F497D"/>
                </a:solidFill>
              </a:rPr>
              <a:t>Ședința Consiliului Național de Coordonare a Dezvoltării Regionale și Locale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00827" y="6391993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altLang="en-US" dirty="0">
                <a:solidFill>
                  <a:srgbClr val="1F497D"/>
                </a:solidFill>
              </a:rPr>
              <a:t>18 martie 2022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260350" y="2420938"/>
            <a:ext cx="8772525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ro-RO" altLang="en-US" sz="4000" b="1" u="sng" dirty="0">
                <a:solidFill>
                  <a:srgbClr val="1F497D"/>
                </a:solidFill>
              </a:rPr>
              <a:t>GHID DE APLICARE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o-RO" altLang="en-US" b="1" dirty="0" smtClean="0">
              <a:solidFill>
                <a:srgbClr val="1F497D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o-RO" altLang="en-US" b="1" dirty="0" smtClean="0">
                <a:solidFill>
                  <a:srgbClr val="1F497D"/>
                </a:solidFill>
              </a:rPr>
              <a:t>în </a:t>
            </a:r>
            <a:r>
              <a:rPr lang="ro-RO" altLang="en-US" b="1" dirty="0">
                <a:solidFill>
                  <a:srgbClr val="1F497D"/>
                </a:solidFill>
              </a:rPr>
              <a:t>cadrul concursului </a:t>
            </a:r>
            <a:r>
              <a:rPr lang="en-US" altLang="en-US" b="1" dirty="0" err="1" smtClean="0">
                <a:solidFill>
                  <a:srgbClr val="1F497D"/>
                </a:solidFill>
              </a:rPr>
              <a:t>pentru</a:t>
            </a:r>
            <a:r>
              <a:rPr lang="en-US" altLang="en-US" b="1" dirty="0" smtClean="0">
                <a:solidFill>
                  <a:srgbClr val="1F497D"/>
                </a:solidFill>
              </a:rPr>
              <a:t> </a:t>
            </a:r>
            <a:r>
              <a:rPr lang="en-US" altLang="en-US" b="1" dirty="0" err="1" smtClean="0">
                <a:solidFill>
                  <a:srgbClr val="1F497D"/>
                </a:solidFill>
              </a:rPr>
              <a:t>selectarea</a:t>
            </a:r>
            <a:r>
              <a:rPr lang="en-US" altLang="en-US" b="1" dirty="0" smtClean="0">
                <a:solidFill>
                  <a:srgbClr val="1F497D"/>
                </a:solidFill>
              </a:rPr>
              <a:t/>
            </a:r>
            <a:br>
              <a:rPr lang="en-US" altLang="en-US" b="1" dirty="0" smtClean="0">
                <a:solidFill>
                  <a:srgbClr val="1F497D"/>
                </a:solidFill>
              </a:rPr>
            </a:br>
            <a:r>
              <a:rPr lang="ro-RO" altLang="en-US" b="1" dirty="0" smtClean="0">
                <a:solidFill>
                  <a:srgbClr val="1F497D"/>
                </a:solidFill>
              </a:rPr>
              <a:t> </a:t>
            </a:r>
            <a:r>
              <a:rPr lang="ro-RO" altLang="en-US" b="1" dirty="0">
                <a:solidFill>
                  <a:srgbClr val="1F497D"/>
                </a:solidFill>
              </a:rPr>
              <a:t>proiectelor de dezvoltare </a:t>
            </a:r>
            <a:r>
              <a:rPr lang="ro-RO" altLang="en-US" b="1" dirty="0" smtClean="0">
                <a:solidFill>
                  <a:srgbClr val="1F497D"/>
                </a:solidFill>
              </a:rPr>
              <a:t>locală</a:t>
            </a:r>
            <a:endParaRPr lang="ro-RO" altLang="en-US" b="1" dirty="0">
              <a:solidFill>
                <a:srgbClr val="1F497D"/>
              </a:solidFill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88640"/>
            <a:ext cx="2726495" cy="141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"/>
          <p:cNvSpPr>
            <a:spLocks noChangeArrowheads="1"/>
          </p:cNvSpPr>
          <p:nvPr/>
        </p:nvSpPr>
        <p:spPr bwMode="auto">
          <a:xfrm>
            <a:off x="1753679" y="1571372"/>
            <a:ext cx="5708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o-RO" altLang="en-US" sz="2800" b="1" u="sng" dirty="0">
                <a:solidFill>
                  <a:srgbClr val="1F497D"/>
                </a:solidFill>
              </a:rPr>
              <a:t>PREMISEL</a:t>
            </a:r>
            <a:r>
              <a:rPr lang="en-GB" altLang="en-US" sz="2800" b="1" u="sng" dirty="0">
                <a:solidFill>
                  <a:srgbClr val="1F497D"/>
                </a:solidFill>
              </a:rPr>
              <a:t>E LANSĂRII CONCURSULUI</a:t>
            </a:r>
            <a:endParaRPr lang="ro-RO" altLang="en-US" sz="2800" b="1" u="sng" dirty="0">
              <a:solidFill>
                <a:srgbClr val="1F497D"/>
              </a:solidFill>
            </a:endParaRP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2726495" cy="141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95536" y="2218857"/>
            <a:ext cx="8424936" cy="39087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o-RO" altLang="en-US" sz="2000" b="1" dirty="0">
                <a:solidFill>
                  <a:srgbClr val="1F497D"/>
                </a:solidFill>
              </a:rPr>
              <a:t>Elaborarea unui Concept de integrare a finanțării proiectelor de dezvoltare locală în cadrul unui mecanism decizional unic</a:t>
            </a:r>
          </a:p>
          <a:p>
            <a:pPr marL="342900" indent="-342900" algn="just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o-RO" altLang="en-US" sz="2000" b="1" dirty="0">
                <a:solidFill>
                  <a:srgbClr val="1F497D"/>
                </a:solidFill>
              </a:rPr>
              <a:t>Excluderea dublării finanțării domeniilor similare din sursele de finanțare existente la nivel național</a:t>
            </a:r>
          </a:p>
          <a:p>
            <a:pPr marL="342900" indent="-342900" algn="just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o-RO" altLang="en-US" sz="2000" b="1" dirty="0">
                <a:solidFill>
                  <a:srgbClr val="1F497D"/>
                </a:solidFill>
              </a:rPr>
              <a:t>Adoptarea Legii nr. 27/2022 privind Fondul național pentru dezvolare regională și locală</a:t>
            </a:r>
          </a:p>
          <a:p>
            <a:pPr marL="342900" indent="-342900" algn="just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o-RO" altLang="en-US" sz="2000" b="1" dirty="0">
                <a:solidFill>
                  <a:srgbClr val="1F497D"/>
                </a:solidFill>
              </a:rPr>
              <a:t>Aprobarea Regulamentului privind gestionarea mijloacelor financiare ale FNDRL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o-RO" altLang="en-US" sz="2000" b="1" dirty="0">
                <a:solidFill>
                  <a:srgbClr val="1F497D"/>
                </a:solidFill>
              </a:rPr>
              <a:t>Aprobarea Regulamentului de organizare și funcționare a CNCDRL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o-RO" altLang="en-US" sz="2800" b="1" dirty="0">
                <a:solidFill>
                  <a:srgbClr val="1F497D"/>
                </a:solidFill>
              </a:rPr>
              <a:t> </a:t>
            </a:r>
            <a:r>
              <a:rPr lang="ro-RO" altLang="en-US" sz="2800" b="1" u="sng" dirty="0">
                <a:solidFill>
                  <a:srgbClr val="1F497D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"/>
          <p:cNvSpPr>
            <a:spLocks noChangeArrowheads="1"/>
          </p:cNvSpPr>
          <p:nvPr/>
        </p:nvSpPr>
        <p:spPr bwMode="auto">
          <a:xfrm>
            <a:off x="1717675" y="1628861"/>
            <a:ext cx="5708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u="sng" dirty="0">
                <a:solidFill>
                  <a:srgbClr val="1F497D"/>
                </a:solidFill>
              </a:rPr>
              <a:t>SCOPUL ȘI OBIECTIVELE</a:t>
            </a:r>
            <a:endParaRPr lang="ro-RO" altLang="en-US" sz="2800" b="1" u="sng" dirty="0">
              <a:solidFill>
                <a:srgbClr val="1F497D"/>
              </a:solidFill>
            </a:endParaRP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4489" y="2332441"/>
            <a:ext cx="8424936" cy="91685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15000"/>
              </a:lnSpc>
              <a:spcBef>
                <a:spcPts val="480"/>
              </a:spcBef>
              <a:spcAft>
                <a:spcPts val="480"/>
              </a:spcAft>
              <a:buNone/>
            </a:pPr>
            <a:r>
              <a:rPr lang="en-GB" sz="2400" b="1" u="sng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Scopul</a:t>
            </a:r>
            <a:r>
              <a:rPr lang="en-GB" sz="2400" b="1" u="sng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principal 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consolidarea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coeziunii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sociale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și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economice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la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nivel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local,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prin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realizarea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următoarelor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obiective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specifice</a:t>
            </a:r>
            <a:r>
              <a:rPr lang="en-GB" sz="2400" b="1" dirty="0">
                <a:solidFill>
                  <a:srgbClr val="0033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ro-RO" altLang="en-US" sz="2400" b="1" dirty="0">
              <a:solidFill>
                <a:srgbClr val="003366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55A2E018-D808-4095-A0CB-EE0B1DFB31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2106622"/>
              </p:ext>
            </p:extLst>
          </p:nvPr>
        </p:nvGraphicFramePr>
        <p:xfrm>
          <a:off x="429067" y="3429000"/>
          <a:ext cx="8460940" cy="3189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602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1331640" y="1571372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b="1" u="sng" dirty="0">
                <a:solidFill>
                  <a:srgbClr val="1F497D"/>
                </a:solidFill>
              </a:rPr>
              <a:t>DOMENII DE INTERVENȚIE ELIGIBILE</a:t>
            </a:r>
            <a:endParaRPr lang="ro-RO" altLang="en-US" b="1" u="sng" dirty="0">
              <a:solidFill>
                <a:srgbClr val="1F497D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991" y="2852936"/>
            <a:ext cx="552605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b="1" dirty="0">
                <a:solidFill>
                  <a:schemeClr val="tx2">
                    <a:lumMod val="75000"/>
                  </a:schemeClr>
                </a:solidFill>
              </a:rPr>
              <a:t>Î</a:t>
            </a:r>
            <a:r>
              <a:rPr lang="ro-RO" sz="2400" b="1" dirty="0" err="1">
                <a:solidFill>
                  <a:schemeClr val="tx2">
                    <a:lumMod val="75000"/>
                  </a:schemeClr>
                </a:solidFill>
              </a:rPr>
              <a:t>mbunătățirea</a:t>
            </a:r>
            <a:r>
              <a:rPr lang="ro-RO" sz="2400" b="1" dirty="0">
                <a:solidFill>
                  <a:schemeClr val="tx2">
                    <a:lumMod val="75000"/>
                  </a:schemeClr>
                </a:solidFill>
              </a:rPr>
              <a:t> infrastructurii </a:t>
            </a:r>
            <a:r>
              <a:rPr lang="ro-RO" sz="2400" b="1" dirty="0" err="1">
                <a:solidFill>
                  <a:schemeClr val="tx2">
                    <a:lumMod val="75000"/>
                  </a:schemeClr>
                </a:solidFill>
              </a:rPr>
              <a:t>tehnico</a:t>
            </a:r>
            <a:r>
              <a:rPr lang="ro-RO" sz="2400" b="1" dirty="0">
                <a:solidFill>
                  <a:schemeClr val="tx2">
                    <a:lumMod val="75000"/>
                  </a:schemeClr>
                </a:solidFill>
              </a:rPr>
              <a:t>-edilitare locale</a:t>
            </a:r>
            <a:endParaRPr lang="en-GB" sz="24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ro-RO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2400" b="1" dirty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ro-RO" sz="2400" b="1" dirty="0" err="1">
                <a:solidFill>
                  <a:schemeClr val="tx2">
                    <a:lumMod val="75000"/>
                  </a:schemeClr>
                </a:solidFill>
              </a:rPr>
              <a:t>onstrucția</a:t>
            </a:r>
            <a:r>
              <a:rPr lang="ro-RO" sz="2400" b="1" dirty="0">
                <a:solidFill>
                  <a:schemeClr val="tx2">
                    <a:lumMod val="75000"/>
                  </a:schemeClr>
                </a:solidFill>
              </a:rPr>
              <a:t> și renovarea infrastructurii sociale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b="1" dirty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ro-RO" sz="2400" b="1" dirty="0" err="1">
                <a:solidFill>
                  <a:schemeClr val="tx2">
                    <a:lumMod val="75000"/>
                  </a:schemeClr>
                </a:solidFill>
              </a:rPr>
              <a:t>ofinanțarea</a:t>
            </a:r>
            <a:r>
              <a:rPr lang="ro-RO" sz="2400" b="1" dirty="0">
                <a:solidFill>
                  <a:schemeClr val="tx2">
                    <a:lumMod val="75000"/>
                  </a:schemeClr>
                </a:solidFill>
              </a:rPr>
              <a:t> proiectelor implementate din sursele de asistență externă</a:t>
            </a:r>
          </a:p>
        </p:txBody>
      </p:sp>
      <p:pic>
        <p:nvPicPr>
          <p:cNvPr id="7" name="Рисунок 1">
            <a:extLst>
              <a:ext uri="{FF2B5EF4-FFF2-40B4-BE49-F238E27FC236}">
                <a16:creationId xmlns:a16="http://schemas.microsoft.com/office/drawing/2014/main" xmlns="" id="{4479761F-8F4D-4C78-AC1D-705EE830D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267E499-F7B0-46A8-929C-A5A07AFDDB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8" t="9271" r="12212" b="2445"/>
          <a:stretch/>
        </p:blipFill>
        <p:spPr>
          <a:xfrm>
            <a:off x="6252720" y="4725144"/>
            <a:ext cx="2207388" cy="1800200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3B58B4E-9EA1-4D0E-9936-E60B22B278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504541"/>
            <a:ext cx="2566119" cy="1872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">
            <a:extLst>
              <a:ext uri="{FF2B5EF4-FFF2-40B4-BE49-F238E27FC236}">
                <a16:creationId xmlns:a16="http://schemas.microsoft.com/office/drawing/2014/main" xmlns="" id="{4479761F-8F4D-4C78-AC1D-705EE830D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AEEF66-3C91-464D-9DEB-654523683C11}"/>
              </a:ext>
            </a:extLst>
          </p:cNvPr>
          <p:cNvSpPr txBox="1"/>
          <p:nvPr/>
        </p:nvSpPr>
        <p:spPr>
          <a:xfrm>
            <a:off x="2843808" y="1268760"/>
            <a:ext cx="67687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</a:rPr>
              <a:t>DI </a:t>
            </a:r>
            <a:r>
              <a:rPr lang="ro-MD" sz="3200" dirty="0">
                <a:solidFill>
                  <a:srgbClr val="003366"/>
                </a:solidFill>
                <a:effectLst/>
                <a:latin typeface="+mn-lt"/>
                <a:ea typeface="Times New Roman" panose="02020603050405020304" pitchFamily="18" charset="0"/>
              </a:rPr>
              <a:t>1. Îmbunătățirea infrastructurii</a:t>
            </a:r>
            <a:r>
              <a:rPr lang="en-GB" sz="3200" dirty="0">
                <a:solidFill>
                  <a:srgbClr val="003366"/>
                </a:solidFill>
                <a:effectLst/>
                <a:latin typeface="+mn-lt"/>
                <a:ea typeface="Times New Roman" panose="02020603050405020304" pitchFamily="18" charset="0"/>
              </a:rPr>
              <a:t/>
            </a:r>
            <a:br>
              <a:rPr lang="en-GB" sz="3200" dirty="0">
                <a:solidFill>
                  <a:srgbClr val="003366"/>
                </a:solidFill>
                <a:effectLst/>
                <a:latin typeface="+mn-lt"/>
                <a:ea typeface="Times New Roman" panose="02020603050405020304" pitchFamily="18" charset="0"/>
              </a:rPr>
            </a:br>
            <a:r>
              <a:rPr lang="ro-MD" sz="3200" dirty="0">
                <a:solidFill>
                  <a:srgbClr val="003366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ro-MD" sz="3200" dirty="0" err="1">
                <a:solidFill>
                  <a:srgbClr val="003366"/>
                </a:solidFill>
                <a:effectLst/>
                <a:latin typeface="+mn-lt"/>
                <a:ea typeface="Times New Roman" panose="02020603050405020304" pitchFamily="18" charset="0"/>
              </a:rPr>
              <a:t>tehnico</a:t>
            </a:r>
            <a:r>
              <a:rPr lang="ro-MD" sz="3200" dirty="0">
                <a:solidFill>
                  <a:srgbClr val="003366"/>
                </a:solidFill>
                <a:effectLst/>
                <a:latin typeface="+mn-lt"/>
                <a:ea typeface="Times New Roman" panose="02020603050405020304" pitchFamily="18" charset="0"/>
              </a:rPr>
              <a:t>-edilitare locale</a:t>
            </a:r>
            <a:endParaRPr lang="en-GB" sz="3200" dirty="0">
              <a:solidFill>
                <a:srgbClr val="003366"/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846295"/>
              </p:ext>
            </p:extLst>
          </p:nvPr>
        </p:nvGraphicFramePr>
        <p:xfrm>
          <a:off x="251520" y="2474019"/>
          <a:ext cx="8496944" cy="3661195"/>
        </p:xfrm>
        <a:graphic>
          <a:graphicData uri="http://schemas.openxmlformats.org/drawingml/2006/table">
            <a:tbl>
              <a:tblPr firstRow="1" firstCol="1" bandRow="1"/>
              <a:tblGrid>
                <a:gridCol w="2309115">
                  <a:extLst>
                    <a:ext uri="{9D8B030D-6E8A-4147-A177-3AD203B41FA5}">
                      <a16:colId xmlns:a16="http://schemas.microsoft.com/office/drawing/2014/main" xmlns="" val="1697323141"/>
                    </a:ext>
                  </a:extLst>
                </a:gridCol>
                <a:gridCol w="2155381">
                  <a:extLst>
                    <a:ext uri="{9D8B030D-6E8A-4147-A177-3AD203B41FA5}">
                      <a16:colId xmlns:a16="http://schemas.microsoft.com/office/drawing/2014/main" xmlns="" val="1115136077"/>
                    </a:ext>
                  </a:extLst>
                </a:gridCol>
                <a:gridCol w="984468">
                  <a:extLst>
                    <a:ext uri="{9D8B030D-6E8A-4147-A177-3AD203B41FA5}">
                      <a16:colId xmlns:a16="http://schemas.microsoft.com/office/drawing/2014/main" xmlns="" val="2854799702"/>
                    </a:ext>
                  </a:extLst>
                </a:gridCol>
                <a:gridCol w="923907">
                  <a:extLst>
                    <a:ext uri="{9D8B030D-6E8A-4147-A177-3AD203B41FA5}">
                      <a16:colId xmlns:a16="http://schemas.microsoft.com/office/drawing/2014/main" xmlns="" val="1805947900"/>
                    </a:ext>
                  </a:extLst>
                </a:gridCol>
                <a:gridCol w="923255">
                  <a:extLst>
                    <a:ext uri="{9D8B030D-6E8A-4147-A177-3AD203B41FA5}">
                      <a16:colId xmlns:a16="http://schemas.microsoft.com/office/drawing/2014/main" xmlns="" val="90116050"/>
                    </a:ext>
                  </a:extLst>
                </a:gridCol>
                <a:gridCol w="1200818">
                  <a:extLst>
                    <a:ext uri="{9D8B030D-6E8A-4147-A177-3AD203B41FA5}">
                      <a16:colId xmlns:a16="http://schemas.microsoft.com/office/drawing/2014/main" xmlns="" val="2997308309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Măsura de finanțare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Tipurile proiectelor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Cost maxim eligibil, MDL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b="1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Rezultate scontate</a:t>
                      </a:r>
                      <a:endParaRPr lang="ru-RU" sz="11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b="1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Termen</a:t>
                      </a:r>
                      <a:r>
                        <a:rPr lang="en-US" sz="1000" b="1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1000" b="1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b="1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 </a:t>
                      </a:r>
                      <a:r>
                        <a:rPr lang="en-US" sz="1000" b="1" dirty="0" err="1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implementare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198541"/>
                  </a:ext>
                </a:extLst>
              </a:tr>
              <a:tr h="216024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Domeniul de intervenție 1. „Îmbunătățirea infrastructurii tehnico-edilitare locale”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7836514"/>
                  </a:ext>
                </a:extLst>
              </a:tr>
              <a:tr h="367067">
                <a:tc rowSpan="5">
                  <a:txBody>
                    <a:bodyPr/>
                    <a:lstStyle/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Măsura 1.1 </a:t>
                      </a:r>
                      <a:endParaRPr lang="ru-RU" sz="1100" b="1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Construcția/extinderea/reabilitarea/modernizarea </a:t>
                      </a: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sistemelor de alimentare cu apă, de epurare a apei și de canalizare, destinate obiectivelor publice de interes </a:t>
                      </a: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local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sistemelor interne de aprovizionare cu apă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  mln.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 gridSpan="2"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  <a:tab pos="800100" algn="l"/>
                          <a:tab pos="418211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Rata de acces la sistemul de apeduct construit/reabilitat</a:t>
                      </a:r>
                      <a:b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(Nr. gospodării conectate)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  <a:tab pos="800100" algn="l"/>
                          <a:tab pos="418211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Rata de acces la sistemul de canalizare construit/reabilitat</a:t>
                      </a:r>
                      <a:b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(Nr. gospodării conectate</a:t>
                      </a: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 luni</a:t>
                      </a:r>
                      <a:endParaRPr lang="ru-RU" sz="11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04532226"/>
                  </a:ext>
                </a:extLst>
              </a:tr>
              <a:tr h="1835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stațiilor de tratare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8037916"/>
                  </a:ext>
                </a:extLst>
              </a:tr>
              <a:tr h="550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altor componente ale sistemelor de aprovizionare cu apă la nivel local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9677678"/>
                  </a:ext>
                </a:extLst>
              </a:tr>
              <a:tr h="3670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sistemelor interne de canalizare</a:t>
                      </a:r>
                      <a:endParaRPr lang="ru-RU" sz="11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8419607"/>
                  </a:ext>
                </a:extLst>
              </a:tr>
              <a:tr h="260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stațiilor de epurare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4939230"/>
                  </a:ext>
                </a:extLst>
              </a:tr>
              <a:tr h="183533">
                <a:tc rowSpan="2">
                  <a:txBody>
                    <a:bodyPr/>
                    <a:lstStyle/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685800" algn="l"/>
                        </a:tabLst>
                      </a:pPr>
                      <a:r>
                        <a:rPr lang="ro-MD" sz="10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Măsura </a:t>
                      </a:r>
                      <a:r>
                        <a:rPr lang="ro-MD" sz="1000" b="1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en-US" sz="1100" b="1" dirty="0" smtClean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685800" algn="l"/>
                        </a:tabLst>
                      </a:pP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Instalarea </a:t>
                      </a: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iluminatului </a:t>
                      </a: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rețelelor de luminat </a:t>
                      </a: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stradal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 mln.</a:t>
                      </a:r>
                      <a:endParaRPr lang="ru-RU" sz="11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184150" indent="-1841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Gradul de acoperire a străzilor cu  iluminat stradal  </a:t>
                      </a:r>
                      <a:endParaRPr lang="ru-RU" sz="11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 luni</a:t>
                      </a:r>
                      <a:endParaRPr lang="ru-RU" sz="11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2170407"/>
                  </a:ext>
                </a:extLst>
              </a:tr>
              <a:tr h="550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procurarea separată și instalarea corpurilor de iluminat în cazul în care există deja infrastructura necesară;</a:t>
                      </a:r>
                      <a:endParaRPr lang="ru-RU" sz="11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02356663"/>
                  </a:ext>
                </a:extLst>
              </a:tr>
              <a:tr h="550601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Măsura 1.3</a:t>
                      </a:r>
                      <a:endParaRPr lang="ru-RU" sz="1100" b="1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Elaborarea </a:t>
                      </a: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Planurilor Urbanistice </a:t>
                      </a: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Generale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 mln.</a:t>
                      </a:r>
                      <a:endParaRPr lang="ru-RU" sz="11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b="1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b="1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 luni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4" marR="68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4460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36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">
            <a:extLst>
              <a:ext uri="{FF2B5EF4-FFF2-40B4-BE49-F238E27FC236}">
                <a16:creationId xmlns:a16="http://schemas.microsoft.com/office/drawing/2014/main" xmlns="" id="{4479761F-8F4D-4C78-AC1D-705EE830D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AEEF66-3C91-464D-9DEB-654523683C11}"/>
              </a:ext>
            </a:extLst>
          </p:cNvPr>
          <p:cNvSpPr txBox="1"/>
          <p:nvPr/>
        </p:nvSpPr>
        <p:spPr>
          <a:xfrm>
            <a:off x="2771800" y="908720"/>
            <a:ext cx="67687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</a:rPr>
              <a:t>DI </a:t>
            </a:r>
            <a:r>
              <a:rPr lang="en-US" sz="3200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</a:rPr>
              <a:t>2</a:t>
            </a:r>
            <a:r>
              <a:rPr lang="ro-MD" sz="3200" dirty="0" smtClean="0">
                <a:solidFill>
                  <a:srgbClr val="003366"/>
                </a:solidFill>
                <a:effectLst/>
                <a:latin typeface="+mn-lt"/>
                <a:ea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3366"/>
                </a:solidFill>
                <a:effectLst/>
                <a:latin typeface="+mn-lt"/>
                <a:ea typeface="Times New Roman" panose="02020603050405020304" pitchFamily="18" charset="0"/>
              </a:rPr>
              <a:t>Construc</a:t>
            </a:r>
            <a:r>
              <a:rPr lang="ro-MD" sz="3200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</a:rPr>
              <a:t>ția și renovarea infrastructurii sociale</a:t>
            </a:r>
            <a:endParaRPr lang="en-GB" sz="3200" dirty="0">
              <a:solidFill>
                <a:srgbClr val="003366"/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528333"/>
              </p:ext>
            </p:extLst>
          </p:nvPr>
        </p:nvGraphicFramePr>
        <p:xfrm>
          <a:off x="179511" y="2060848"/>
          <a:ext cx="8568952" cy="4649786"/>
        </p:xfrm>
        <a:graphic>
          <a:graphicData uri="http://schemas.openxmlformats.org/drawingml/2006/table">
            <a:tbl>
              <a:tblPr firstRow="1" firstCol="1" bandRow="1"/>
              <a:tblGrid>
                <a:gridCol w="2160241">
                  <a:extLst>
                    <a:ext uri="{9D8B030D-6E8A-4147-A177-3AD203B41FA5}">
                      <a16:colId xmlns:a16="http://schemas.microsoft.com/office/drawing/2014/main" xmlns="" val="11332249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3530293499"/>
                    </a:ext>
                  </a:extLst>
                </a:gridCol>
                <a:gridCol w="1174661">
                  <a:extLst>
                    <a:ext uri="{9D8B030D-6E8A-4147-A177-3AD203B41FA5}">
                      <a16:colId xmlns:a16="http://schemas.microsoft.com/office/drawing/2014/main" xmlns="" val="1811308531"/>
                    </a:ext>
                  </a:extLst>
                </a:gridCol>
                <a:gridCol w="1862816">
                  <a:extLst>
                    <a:ext uri="{9D8B030D-6E8A-4147-A177-3AD203B41FA5}">
                      <a16:colId xmlns:a16="http://schemas.microsoft.com/office/drawing/2014/main" xmlns="" val="179361460"/>
                    </a:ext>
                  </a:extLst>
                </a:gridCol>
                <a:gridCol w="1210994">
                  <a:extLst>
                    <a:ext uri="{9D8B030D-6E8A-4147-A177-3AD203B41FA5}">
                      <a16:colId xmlns:a16="http://schemas.microsoft.com/office/drawing/2014/main" xmlns="" val="1863809397"/>
                    </a:ext>
                  </a:extLst>
                </a:gridCol>
              </a:tblGrid>
              <a:tr h="412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Măsura de finanțare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Tipurile proiectelor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Cost maxim eligibil, MDL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b="1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Rezultate scontate</a:t>
                      </a:r>
                      <a:endParaRPr lang="ru-RU" sz="12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Termen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8858298"/>
                  </a:ext>
                </a:extLst>
              </a:tr>
              <a:tr h="119604">
                <a:tc gridSpan="5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7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Domeniul de intervenție 2. </a:t>
                      </a:r>
                      <a:r>
                        <a:rPr lang="ro-MD" sz="700" b="1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</a:t>
                      </a:r>
                      <a:r>
                        <a:rPr lang="ro-MD" sz="7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și renovarea infrastructurii </a:t>
                      </a:r>
                      <a:r>
                        <a:rPr lang="ro-MD" sz="700" b="1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sociale</a:t>
                      </a:r>
                      <a:endParaRPr lang="ru-RU" sz="800" b="1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6682368"/>
                  </a:ext>
                </a:extLst>
              </a:tr>
              <a:tr h="133218">
                <a:tc rowSpan="4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8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Măsura 2.1 </a:t>
                      </a:r>
                      <a:endParaRPr lang="ru-RU" sz="800" b="1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8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</a:t>
                      </a:r>
                      <a:r>
                        <a:rPr lang="ro-MD" sz="8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renovarea/reabilitarea clădirilor publice, inclusiv prin  măsuri de îmbunătățire a eficienței energetice (creșterea performanței energetice) a clădirilor </a:t>
                      </a:r>
                      <a:r>
                        <a:rPr lang="ro-MD" sz="8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publice</a:t>
                      </a:r>
                      <a:endParaRPr lang="ru-RU" sz="8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construcția/reconstrucția </a:t>
                      </a:r>
                      <a:r>
                        <a:rPr lang="ro-MD" sz="7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instituțiilor educaționale</a:t>
                      </a:r>
                      <a:endParaRPr lang="ru-RU" sz="8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4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  mln.</a:t>
                      </a:r>
                      <a:endParaRPr lang="ru-RU" sz="14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Beneficiari </a:t>
                      </a: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direcți ai infrastructurii </a:t>
                      </a: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reabilitate</a:t>
                      </a:r>
                      <a:endParaRPr lang="ru-RU" sz="10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40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 luni</a:t>
                      </a:r>
                      <a:endParaRPr lang="ru-RU" sz="14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90785209"/>
                  </a:ext>
                </a:extLst>
              </a:tr>
              <a:tr h="2392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dotarea cu echipamente, utilaje și mobilier a instituțiilor educaționale</a:t>
                      </a:r>
                      <a:endParaRPr lang="ru-RU" sz="8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2290796"/>
                  </a:ext>
                </a:extLst>
              </a:tr>
              <a:tr h="130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construcția/reconstrucția clădirilor administrative</a:t>
                      </a:r>
                      <a:endParaRPr lang="ru-RU" sz="8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0982238"/>
                  </a:ext>
                </a:extLst>
              </a:tr>
              <a:tr h="2392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construcția/reconstrucția clădirilor instituțiilor de sănătate</a:t>
                      </a:r>
                      <a:endParaRPr lang="ru-RU" sz="8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4479145"/>
                  </a:ext>
                </a:extLst>
              </a:tr>
              <a:tr h="358812">
                <a:tc rowSpan="5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Măsura 2.2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Instalarea </a:t>
                      </a: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sistemelor de producere și furnizare a energiei folosind resurse </a:t>
                      </a:r>
                      <a:r>
                        <a:rPr lang="ro-MD" sz="100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regenerabile</a:t>
                      </a:r>
                      <a:endParaRPr lang="ru-RU" sz="10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echiparea clădirilor administrative, de învățământ și de sănătate cu sisteme fotovoltaice</a:t>
                      </a:r>
                      <a:endParaRPr lang="ru-RU" sz="8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40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 mln.</a:t>
                      </a:r>
                      <a:endParaRPr lang="ru-RU" sz="14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Beneficiari direcți ai proiectului sunt (nr. de angajați, clienți, cetățeni etc.)</a:t>
                      </a:r>
                      <a:endParaRPr lang="ru-RU" sz="10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Numărul de beneficiari ai proiectul (cetățeni, instituții publice, agenți economici)</a:t>
                      </a: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Numărul de gospodării beneficiare alimentate cu energie din surse regenerabile</a:t>
                      </a:r>
                      <a:endParaRPr lang="ru-RU" sz="10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40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 luni</a:t>
                      </a:r>
                      <a:endParaRPr lang="ru-RU" sz="14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0184218"/>
                  </a:ext>
                </a:extLst>
              </a:tr>
              <a:tr h="2339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Construcțiacentralelor/parcurilor fotovoltaice</a:t>
                      </a:r>
                      <a:endParaRPr lang="ru-RU" sz="8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5714875"/>
                  </a:ext>
                </a:extLst>
              </a:tr>
              <a:tr h="1196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centralelor electrice solare</a:t>
                      </a:r>
                      <a:endParaRPr lang="ru-RU" sz="8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41228781"/>
                  </a:ext>
                </a:extLst>
              </a:tr>
              <a:tr h="1196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centralelor electrice eoliene</a:t>
                      </a:r>
                      <a:endParaRPr lang="ru-RU" sz="8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01178624"/>
                  </a:ext>
                </a:extLst>
              </a:tr>
              <a:tr h="1983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centralelor electrice în cogenerare pe biogaz</a:t>
                      </a:r>
                      <a:endParaRPr lang="ru-RU" sz="8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16804920"/>
                  </a:ext>
                </a:extLst>
              </a:tr>
              <a:tr h="358812">
                <a:tc rowSpan="6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50" b="1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Măsura 2.3 </a:t>
                      </a:r>
                      <a:endParaRPr lang="ru-RU" sz="1050" b="1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</a:t>
                      </a:r>
                      <a:r>
                        <a:rPr lang="ro-MD" sz="105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reconstrucția edificiilor sportive, inclusiv a  edificiilor destinate dezvoltării serviciilor sociale destinate populației din grupurile social vulnerabile (centre de îngrijire pentru copii, persoane în etate și persoane cu necesități speciale), inclusiv a infrastructurii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medicale</a:t>
                      </a:r>
                      <a:endParaRPr lang="ru-RU" sz="105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și reconstrucția edificiilor sportive, inclusiv terenuri de sport, terenuri de joacă pentru copii</a:t>
                      </a:r>
                      <a:endParaRPr lang="ru-RU" sz="8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4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 mln.</a:t>
                      </a:r>
                      <a:endParaRPr lang="ru-RU" sz="14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Beneficiari direcți ai serviciilor sociale vizați ( nr. beneficiari)</a:t>
                      </a:r>
                      <a:endParaRPr lang="ru-RU" sz="10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Beneficiari direcți ai infrastructurii sportive dezvoltate</a:t>
                      </a:r>
                      <a:endParaRPr lang="ru-RU" sz="10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4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 luni</a:t>
                      </a:r>
                      <a:endParaRPr lang="ru-RU" sz="14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64860361"/>
                  </a:ext>
                </a:extLst>
              </a:tr>
              <a:tr h="3612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înființarea și amenajarea zonelor de agrement în (parcuri, locuri de joacă pentru copii, terenuri de sport, piste pentru bicicliști)</a:t>
                      </a:r>
                      <a:endParaRPr lang="ru-RU" sz="8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7396050"/>
                  </a:ext>
                </a:extLst>
              </a:tr>
              <a:tr h="3588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construcția/reconstrucția clădirilor destinate centrelor de îngrijire pentru persoanele cu necesități speciale</a:t>
                      </a:r>
                      <a:endParaRPr lang="ru-RU" sz="8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3749148"/>
                  </a:ext>
                </a:extLst>
              </a:tr>
              <a:tr h="2392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construcția/reconstrucția centrelor/azilelor pentru bătrâni</a:t>
                      </a:r>
                      <a:endParaRPr lang="ru-RU" sz="80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26490740"/>
                  </a:ext>
                </a:extLst>
              </a:tr>
              <a:tr h="3509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construcția/reconstrucția centrelor de plasament pentru mamele aflate în dificultate</a:t>
                      </a:r>
                      <a:endParaRPr lang="ru-RU" sz="8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2361161"/>
                  </a:ext>
                </a:extLst>
              </a:tr>
              <a:tr h="2392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7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construcția/reconstrucția clădirilor destinate prestării serviciilor medicale</a:t>
                      </a:r>
                      <a:endParaRPr lang="ru-RU" sz="800" dirty="0">
                        <a:solidFill>
                          <a:srgbClr val="0033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1" marR="4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4508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82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">
            <a:extLst>
              <a:ext uri="{FF2B5EF4-FFF2-40B4-BE49-F238E27FC236}">
                <a16:creationId xmlns:a16="http://schemas.microsoft.com/office/drawing/2014/main" xmlns="" id="{4479761F-8F4D-4C78-AC1D-705EE830D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AEEF66-3C91-464D-9DEB-654523683C11}"/>
              </a:ext>
            </a:extLst>
          </p:cNvPr>
          <p:cNvSpPr txBox="1"/>
          <p:nvPr/>
        </p:nvSpPr>
        <p:spPr>
          <a:xfrm>
            <a:off x="2771800" y="785686"/>
            <a:ext cx="67687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</a:rPr>
              <a:t>DI </a:t>
            </a:r>
            <a:r>
              <a:rPr lang="en-US" sz="3200" dirty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</a:rPr>
              <a:t>2</a:t>
            </a:r>
            <a:r>
              <a:rPr lang="ro-MD" sz="3200" dirty="0" smtClean="0">
                <a:solidFill>
                  <a:srgbClr val="003366"/>
                </a:solidFill>
                <a:effectLst/>
                <a:latin typeface="+mn-lt"/>
                <a:ea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3366"/>
                </a:solidFill>
                <a:effectLst/>
                <a:latin typeface="+mn-lt"/>
                <a:ea typeface="Times New Roman" panose="02020603050405020304" pitchFamily="18" charset="0"/>
              </a:rPr>
              <a:t>Construc</a:t>
            </a:r>
            <a:r>
              <a:rPr lang="ro-MD" sz="3200" dirty="0" smtClean="0">
                <a:solidFill>
                  <a:srgbClr val="003366"/>
                </a:solidFill>
                <a:latin typeface="+mn-lt"/>
                <a:ea typeface="Times New Roman" panose="02020603050405020304" pitchFamily="18" charset="0"/>
              </a:rPr>
              <a:t>ția și renovarea infrastructurii sociale</a:t>
            </a:r>
            <a:endParaRPr lang="en-GB" sz="3200" dirty="0">
              <a:solidFill>
                <a:srgbClr val="003366"/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561587"/>
              </p:ext>
            </p:extLst>
          </p:nvPr>
        </p:nvGraphicFramePr>
        <p:xfrm>
          <a:off x="251520" y="1992951"/>
          <a:ext cx="8640961" cy="4791846"/>
        </p:xfrm>
        <a:graphic>
          <a:graphicData uri="http://schemas.openxmlformats.org/drawingml/2006/table">
            <a:tbl>
              <a:tblPr firstRow="1" firstCol="1" bandRow="1"/>
              <a:tblGrid>
                <a:gridCol w="1936768">
                  <a:extLst>
                    <a:ext uri="{9D8B030D-6E8A-4147-A177-3AD203B41FA5}">
                      <a16:colId xmlns:a16="http://schemas.microsoft.com/office/drawing/2014/main" xmlns="" val="2667255726"/>
                    </a:ext>
                  </a:extLst>
                </a:gridCol>
                <a:gridCol w="3203116">
                  <a:extLst>
                    <a:ext uri="{9D8B030D-6E8A-4147-A177-3AD203B41FA5}">
                      <a16:colId xmlns:a16="http://schemas.microsoft.com/office/drawing/2014/main" xmlns="" val="351380340"/>
                    </a:ext>
                  </a:extLst>
                </a:gridCol>
                <a:gridCol w="1042875">
                  <a:extLst>
                    <a:ext uri="{9D8B030D-6E8A-4147-A177-3AD203B41FA5}">
                      <a16:colId xmlns:a16="http://schemas.microsoft.com/office/drawing/2014/main" xmlns="" val="3986197692"/>
                    </a:ext>
                  </a:extLst>
                </a:gridCol>
                <a:gridCol w="1489821">
                  <a:extLst>
                    <a:ext uri="{9D8B030D-6E8A-4147-A177-3AD203B41FA5}">
                      <a16:colId xmlns:a16="http://schemas.microsoft.com/office/drawing/2014/main" xmlns="" val="3621772486"/>
                    </a:ext>
                  </a:extLst>
                </a:gridCol>
                <a:gridCol w="968381">
                  <a:extLst>
                    <a:ext uri="{9D8B030D-6E8A-4147-A177-3AD203B41FA5}">
                      <a16:colId xmlns:a16="http://schemas.microsoft.com/office/drawing/2014/main" xmlns="" val="501011903"/>
                    </a:ext>
                  </a:extLst>
                </a:gridCol>
              </a:tblGrid>
              <a:tr h="388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b="1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Măsura de finanțare</a:t>
                      </a:r>
                      <a:endParaRPr lang="ru-RU" sz="120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Tipurile proiectelor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Cost maxim eligibil, MDL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Rezultate scontate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Termen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6568848"/>
                  </a:ext>
                </a:extLst>
              </a:tr>
              <a:tr h="194210">
                <a:tc gridSpan="5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Domeniul de intervenție 2. </a:t>
                      </a:r>
                      <a:r>
                        <a:rPr lang="ro-MD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 </a:t>
                      </a: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și renovarea infrastructurii </a:t>
                      </a:r>
                      <a:r>
                        <a:rPr lang="ro-MD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sociale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41957665"/>
                  </a:ext>
                </a:extLst>
              </a:tr>
              <a:tr h="388767">
                <a:tc rowSpan="4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200" b="1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Măsura </a:t>
                      </a:r>
                      <a:r>
                        <a:rPr lang="ro-MD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800100" algn="l"/>
                        </a:tabLst>
                      </a:pPr>
                      <a:r>
                        <a:rPr lang="ro-MD" sz="120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Restaurarea/reabilitarea/ reconstituirea/conservarea </a:t>
                      </a: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monumentelor / structurilor istorice specifice pentru arhitectura </a:t>
                      </a:r>
                      <a:r>
                        <a:rPr lang="ro-MD" sz="120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rurală</a:t>
                      </a:r>
                      <a:r>
                        <a:rPr lang="ro-MD" sz="1200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MD" sz="120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tradițională </a:t>
                      </a: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într-o anumită zonă, destinate unor scopuri publice, inclusiv monumente de for </a:t>
                      </a:r>
                      <a:r>
                        <a:rPr lang="ro-MD" sz="120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</a:t>
                      </a:r>
                      <a:r>
                        <a:rPr lang="ro-MD" sz="1200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5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construcția/reconstrucția și dotarea instituțiilor culturale (case de cultură, muzee etc.)</a:t>
                      </a:r>
                      <a:endParaRPr lang="ru-RU" sz="105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 mln.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10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nr.</a:t>
                      </a:r>
                      <a:r>
                        <a:rPr lang="ro-MD" sz="1100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MD" sz="110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 </a:t>
                      </a:r>
                      <a:r>
                        <a:rPr lang="ro-MD" sz="11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obiective </a:t>
                      </a:r>
                      <a:r>
                        <a:rPr lang="ro-MD" sz="110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construite/reconstruite/reabilitate</a:t>
                      </a:r>
                      <a:endParaRPr lang="ru-RU" sz="11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 luni</a:t>
                      </a:r>
                      <a:endParaRPr lang="ru-RU" sz="12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10389628"/>
                  </a:ext>
                </a:extLst>
              </a:tr>
              <a:tr h="679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5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dotarea caselor de cultură, a cercurilor de ocupare în domeniul culturii și promovării patrimoniului cultural imaterial pentru copii, tineri și adulți, cu echipamente, utilaje și mobilier</a:t>
                      </a:r>
                      <a:endParaRPr lang="ru-RU" sz="105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2981120"/>
                  </a:ext>
                </a:extLst>
              </a:tr>
              <a:tr h="2103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5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construcția/reconstrucția/reconstituirea obiectelor individuale sau ansamblurilor de arhitectură rurală cu interes istoric sau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etno-antropologic, </a:t>
                      </a:r>
                      <a:r>
                        <a:rPr lang="ro-MD" sz="105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opere ale arhitecturii peisajere și ale artei grădini–scuaruri, grădini, parcuri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),</a:t>
                      </a:r>
                      <a:r>
                        <a:rPr lang="ro-MD" sz="1050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situri </a:t>
                      </a:r>
                      <a:r>
                        <a:rPr lang="ro-MD" sz="105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construite – centre istorice ale localităților sau fragmente/zone de structură rurală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istorică,</a:t>
                      </a:r>
                      <a:r>
                        <a:rPr lang="ro-MD" sz="1050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peisaje </a:t>
                      </a:r>
                      <a:r>
                        <a:rPr lang="ro-MD" sz="105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culturale și naturale rurale și situri naturale și culturale de înaltă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valoare,</a:t>
                      </a:r>
                      <a:r>
                        <a:rPr lang="ro-MD" sz="1050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locuri </a:t>
                      </a:r>
                      <a:r>
                        <a:rPr lang="ro-MD" sz="105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ale memoriei istorice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culturale,</a:t>
                      </a:r>
                      <a:r>
                        <a:rPr lang="ro-MD" sz="1050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muzee </a:t>
                      </a:r>
                      <a:r>
                        <a:rPr lang="ro-MD" sz="105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rurale (clădiri și obiecte de expoziție cu valoare istorică, naturală,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etnografică,</a:t>
                      </a:r>
                      <a:r>
                        <a:rPr lang="ro-MD" sz="1050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MD" sz="105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educațională</a:t>
                      </a:r>
                      <a:r>
                        <a:rPr lang="ro-MD" sz="105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documentară, care reprezintă localitatea rurală respectivă), precum și grădini zoologice și botanice</a:t>
                      </a:r>
                      <a:endParaRPr lang="ru-RU" sz="105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2984525"/>
                  </a:ext>
                </a:extLst>
              </a:tr>
              <a:tr h="10193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o-MD" sz="105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restaurarea/reabilitarea/reconstituirea/conservarea monumentelor/ structurilor istorice specifice pentru arhitectura rurală tradițională într-o anumită zonă, destinate unor scopuri publice, inclusiv monumente de for public (crame vechi, mori, conace boierești) cu accent pe dezvoltarea turismului rural</a:t>
                      </a:r>
                      <a:endParaRPr lang="ru-RU" sz="105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02" marR="39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4511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2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3347864" y="1340539"/>
            <a:ext cx="55446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o-RO" altLang="en-US" sz="2400" b="1" u="sng" dirty="0" smtClean="0">
                <a:solidFill>
                  <a:srgbClr val="1F497D"/>
                </a:solidFill>
              </a:rPr>
              <a:t>CRITERII DE ELIGIBLITATE/NEELIGIBILITATE</a:t>
            </a:r>
            <a:endParaRPr lang="ro-RO" altLang="en-US" sz="2400" b="1" u="sng" dirty="0">
              <a:solidFill>
                <a:srgbClr val="1F497D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916832"/>
            <a:ext cx="8209160" cy="4575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o-RO" sz="2400" b="1" u="sng" dirty="0" smtClean="0">
                <a:solidFill>
                  <a:srgbClr val="003366"/>
                </a:solidFill>
              </a:rPr>
              <a:t>Eligibilitatea aplicanților</a:t>
            </a:r>
            <a:endParaRPr lang="ro-RO" sz="2400" b="1" u="sng" dirty="0">
              <a:solidFill>
                <a:srgbClr val="003366"/>
              </a:solidFill>
            </a:endParaRPr>
          </a:p>
          <a:p>
            <a:pPr marL="285750" indent="-28575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ü"/>
              <a:tabLst>
                <a:tab pos="630555" algn="l"/>
                <a:tab pos="800100" algn="l"/>
              </a:tabLst>
            </a:pPr>
            <a:r>
              <a:rPr lang="ro-MD" b="1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APL de </a:t>
            </a:r>
            <a:r>
              <a:rPr lang="ro-MD" b="1" dirty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nivelul </a:t>
            </a:r>
            <a:r>
              <a:rPr lang="ro-MD" b="1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întâi</a:t>
            </a:r>
            <a:r>
              <a:rPr lang="ro-MD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indiferent de nr. populației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630555" algn="l"/>
                <a:tab pos="800100" algn="l"/>
              </a:tabLst>
            </a:pPr>
            <a:r>
              <a:rPr lang="ro-RO" sz="2000" b="1" u="sng" dirty="0" smtClean="0">
                <a:solidFill>
                  <a:srgbClr val="003366"/>
                </a:solidFill>
                <a:latin typeface="+mj-lt"/>
              </a:rPr>
              <a:t>APLICANȚI NEELIGIBILI</a:t>
            </a:r>
            <a:endParaRPr lang="ro-RO" sz="2000" b="1" u="sng" dirty="0">
              <a:solidFill>
                <a:srgbClr val="003366"/>
              </a:solidFill>
              <a:latin typeface="+mj-lt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ꓫ"/>
              <a:tabLst>
                <a:tab pos="630555" algn="l"/>
                <a:tab pos="800100" algn="l"/>
              </a:tabLst>
            </a:pPr>
            <a:r>
              <a:rPr lang="ro-MD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APL care au deja semnat un contract de finanțare în derulare. </a:t>
            </a:r>
            <a:r>
              <a:rPr lang="ro-MD" i="1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APL poate aplica la un nou concurs doar în contextul finalizării totale a proiectului inițiat anterior.</a:t>
            </a:r>
            <a:endParaRPr lang="ro-MD" i="1" dirty="0">
              <a:solidFill>
                <a:srgbClr val="003366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ꓫ"/>
              <a:tabLst>
                <a:tab pos="630555" algn="l"/>
                <a:tab pos="800100" algn="l"/>
              </a:tabLst>
            </a:pPr>
            <a:r>
              <a:rPr lang="ro-MD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Entitățile ce </a:t>
            </a:r>
            <a:r>
              <a:rPr lang="ro-MD" b="1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nu au asigurat durabilitatea proiectelor </a:t>
            </a:r>
            <a:r>
              <a:rPr lang="ro-MD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finanțate anterior din FNDRL precum și în cadrul altor proiecte cu finanțare externă (pe perioada ultimilor 3 ani); </a:t>
            </a:r>
            <a:endParaRPr lang="ro-MD" dirty="0">
              <a:solidFill>
                <a:srgbClr val="003366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ꓫ"/>
              <a:tabLst>
                <a:tab pos="630555" algn="l"/>
                <a:tab pos="800100" algn="l"/>
              </a:tabLst>
            </a:pPr>
            <a:r>
              <a:rPr lang="ro-MD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Entitățile </a:t>
            </a:r>
            <a:r>
              <a:rPr lang="ro-MD" dirty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ale căror </a:t>
            </a:r>
            <a:r>
              <a:rPr lang="ro-MD" b="1" dirty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conducător este subiectul unui litigiu</a:t>
            </a:r>
            <a:r>
              <a:rPr lang="ro-MD" dirty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aflat spre examinare în instanțe judecătorești ce ține de obiectul </a:t>
            </a:r>
            <a:r>
              <a:rPr lang="ro-MD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investiției;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ꓫ"/>
              <a:tabLst>
                <a:tab pos="630555" algn="l"/>
                <a:tab pos="800100" algn="l"/>
              </a:tabLst>
            </a:pPr>
            <a:r>
              <a:rPr lang="ro-MD" dirty="0" smtClean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Entitățile </a:t>
            </a:r>
            <a:r>
              <a:rPr lang="ro-MD" dirty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ale cărui </a:t>
            </a:r>
            <a:r>
              <a:rPr lang="ro-MD" b="1" dirty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conducător are antecedente penale</a:t>
            </a:r>
            <a:r>
              <a:rPr lang="ro-MD" dirty="0">
                <a:solidFill>
                  <a:srgbClr val="0033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3366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630555" algn="l"/>
                <a:tab pos="800100" algn="l"/>
              </a:tabLst>
            </a:pPr>
            <a:r>
              <a:rPr lang="ro-MD" b="1" i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Conformitatea </a:t>
            </a:r>
            <a:r>
              <a:rPr lang="ro-MD" b="1" i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eligibilității </a:t>
            </a:r>
            <a:r>
              <a:rPr lang="ro-MD" b="1" i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aplicanților va </a:t>
            </a:r>
            <a:r>
              <a:rPr lang="ro-MD" b="1" i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fi evaluată la etapa Evaluării Administrative</a:t>
            </a:r>
            <a:r>
              <a:rPr lang="ro-MD" b="1" i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FF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4479761F-8F4D-4C78-AC1D-705EE830D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027574" cy="15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12920</TotalTime>
  <Words>1526</Words>
  <Application>Microsoft Office PowerPoint</Application>
  <PresentationFormat>Expunere pe ecran (4:3)</PresentationFormat>
  <Paragraphs>209</Paragraphs>
  <Slides>15</Slides>
  <Notes>10</Notes>
  <HiddenSlides>0</HiddenSlides>
  <MMClips>0</MMClips>
  <ScaleCrop>false</ScaleCrop>
  <HeadingPairs>
    <vt:vector size="6" baseType="variant">
      <vt:variant>
        <vt:lpstr>Fonturi utilizate</vt:lpstr>
      </vt:variant>
      <vt:variant>
        <vt:i4>6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15</vt:i4>
      </vt:variant>
    </vt:vector>
  </HeadingPairs>
  <TitlesOfParts>
    <vt:vector size="22" baseType="lpstr">
      <vt:lpstr>MS PGothic</vt:lpstr>
      <vt:lpstr>MS PGothic</vt:lpstr>
      <vt:lpstr>Arial</vt:lpstr>
      <vt:lpstr>Calibri</vt:lpstr>
      <vt:lpstr>Times New Roman</vt:lpstr>
      <vt:lpstr>Wingdings</vt:lpstr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>The World Bank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Metodologie pentru Prioritizarea Proiectelor</dc:title>
  <dc:creator>Marcel Ionescu-Heroiu</dc:creator>
  <cp:lastModifiedBy>1</cp:lastModifiedBy>
  <cp:revision>450</cp:revision>
  <cp:lastPrinted>2021-06-07T05:21:25Z</cp:lastPrinted>
  <dcterms:created xsi:type="dcterms:W3CDTF">2015-08-16T15:02:18Z</dcterms:created>
  <dcterms:modified xsi:type="dcterms:W3CDTF">2022-03-17T08:47:09Z</dcterms:modified>
</cp:coreProperties>
</file>